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11"/>
  </p:notesMasterIdLst>
  <p:sldIdLst>
    <p:sldId id="257" r:id="rId2"/>
    <p:sldId id="261" r:id="rId3"/>
    <p:sldId id="256" r:id="rId4"/>
    <p:sldId id="258" r:id="rId5"/>
    <p:sldId id="260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488"/>
  </p:normalViewPr>
  <p:slideViewPr>
    <p:cSldViewPr snapToGrid="0">
      <p:cViewPr>
        <p:scale>
          <a:sx n="91" d="100"/>
          <a:sy n="91" d="100"/>
        </p:scale>
        <p:origin x="13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3BF99-7E42-4446-AA2E-75337DECF133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F6803-E47E-194B-9AEF-1989BDBDE3EB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0817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CO" dirty="0"/>
              <a:t>n la medida en que el ingreso aumenta la probabilidad de permanecer en el programa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F6803-E47E-194B-9AEF-1989BDBDE3EB}" type="slidenum">
              <a:rPr lang="en-CO" smtClean="0"/>
              <a:t>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6445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Edad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entre 40 y 50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años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: son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más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propensas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abandonar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el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programa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Personas con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ingresos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altos: son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menos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propensas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abandonar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el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programa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Personas con un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número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alto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dependientes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: son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menos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propensas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abandonar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el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programa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Personas con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educación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alta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Doctorado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): son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menos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propensas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abandonar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el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programa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F6803-E47E-194B-9AEF-1989BDBDE3EB}" type="slidenum">
              <a:rPr lang="en-CO" smtClean="0"/>
              <a:t>6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60445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F1DD-2436-DA47-D8F2-36B625707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AF6D4-9959-6288-250C-C36FEAD4B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A85C0-D8B4-3100-2AF6-B5E44B7B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A15D3-9EC6-CC8B-35B9-095FD39D0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990C-C142-8CD2-8D17-6317304C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9104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E13F-0194-D2D8-6E4B-88543AF0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73E1B-13F4-DB4A-6E85-A4DEF34E0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91419-B656-BEED-88C7-E7798BB8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4187-22FB-A5A9-5C56-0A3C638D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7F645-FA57-4C45-227F-D716ACB0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8584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E7EA8C-0BDA-3A5D-D13F-FBA0643B0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0F1FE-1606-C92B-BAFB-415EEE0DF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5512-F643-A211-7879-33735494F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E282-0DD4-063D-7CC0-27532F44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0DCC3-A768-5D6E-3D81-AB748598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4853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4090-9DF4-6118-C467-5FF45588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A56C5-44BE-7685-6EF4-6FEF0FFF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47555-78A1-0AA0-AAB4-66A6F1F24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78BF9-6C28-6CDA-F10F-D0BDC91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08C46-50D1-6BCF-D021-ADA6F617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9653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9A22-4868-9FC6-D78C-D90F4744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748C5-B7D6-4B33-17CF-BC79CE98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C8AE5-E539-BC29-BC6B-E10660A3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ABA8A-36C6-31A6-4079-835C54B9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B214-AE41-5DA2-2729-E7FB205F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9489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6443-D996-59A4-F46E-813F1E10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01563-6009-2BE3-1C17-2518B7D0A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30D-EF46-91B4-791C-0A6C1295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7AB21-E54B-F52A-AEA4-30430510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899B-510C-B0F1-5537-6292D4B9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F8B65-858A-EC6D-8599-3BC184EB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1337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B416-2096-1DFB-805C-5FE13E81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82219-FC74-A178-5FE5-ED343E884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556-A409-6369-9BCF-115DF7450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2BCAD-4096-8767-1E5B-02FC50A58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128AAC-F143-F08C-E2CF-5A17962DD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21566F-36CB-BFE8-E0AA-85BFF58D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B39C61-7747-8343-6127-5082A94B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A9089-81F1-5794-FC84-1550AEBD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46381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F04E-EA15-7741-0AB8-323FBD70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51651-F1E8-84DB-692E-DC3A7909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A5638-6FFF-38AF-33D1-1152A6AD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33DF7-3F04-7C1A-E43A-50610DD4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59112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BBD84-3994-EE6F-A678-1A626208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C6969-E166-09BC-509D-F3CEAFA2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018C7-08B0-ACAA-C3EE-BD730E1B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76870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6E8-3DCC-7C1D-F2D1-016D1084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BFCB5-2C01-768F-8E5A-98911B08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F7E4B-407A-5789-73A3-88F75BD21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0CE26-B5FB-9075-8807-4EE81DBF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6CCDD-DEE6-268D-C474-C91AA41EF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51256-F8E8-A7D9-455C-4A83B4D9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71997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4ABF-758C-FDBD-B3F8-8865AF5F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51FC24-FC77-3535-3026-B5C88BE93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E36AD-B486-3688-3282-FB0456ADC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6A636-CA0B-2EA6-AFB4-FC49FEFE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30472-7B00-A536-7344-6CED6E69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3C326-3734-D839-215F-D58829EF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6220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74953-25E2-5B6B-077A-31733F5C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3C21-1B3E-9769-0578-788FF4BE5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6FFD4-939C-F292-5F3D-E32B9F8B4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C78DD-1655-3A48-A6DB-BB35DC4C1B6A}" type="datetimeFigureOut">
              <a:rPr lang="en-CO" smtClean="0"/>
              <a:t>25/12/23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11AF0-242F-4D57-1A4A-04107B3D5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5B9C-FFC2-7A7B-195D-7CB112083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43BF1-0693-DC43-8C15-F806ED53552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0089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1EB03-17F2-E68B-D114-9000E3467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CO" sz="7200"/>
              <a:t>Un acuerdo de un millon de dolares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CA66-0824-C520-907D-46DF196BF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CO" sz="2800" dirty="0"/>
              <a:t>Juan Felipe Agudelo Rios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C6588-6CD5-4560-09EE-3C436FCCF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0"/>
            <a:ext cx="1536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6B0BA-1296-2228-CE92-04485F875C51}"/>
              </a:ext>
            </a:extLst>
          </p:cNvPr>
          <p:cNvSpPr txBox="1"/>
          <p:nvPr/>
        </p:nvSpPr>
        <p:spPr>
          <a:xfrm>
            <a:off x="0" y="1167322"/>
            <a:ext cx="3711274" cy="418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El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modelo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evaluó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varios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clasificadores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,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destacando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XGBoost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con un F2 Score de 0.90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en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el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conjunto de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prueba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400" dirty="0"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La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imputación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de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valores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faltantes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se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realizó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con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KNNImputer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en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las variables de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el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nivel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de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educacion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,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ingreso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y status marital.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400" dirty="0"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La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técnica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SMOTE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abordó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el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desbalance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de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datos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,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mejorando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la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capacidad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del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modelo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para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generalizar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400" dirty="0"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Se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emplearon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SHAP values para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entender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la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importancia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 de las variables </a:t>
            </a:r>
            <a:r>
              <a:rPr lang="en-US" sz="1400" b="0" i="0" u="none" strike="noStrike" dirty="0" err="1">
                <a:effectLst/>
                <a:cs typeface="Arial" panose="020B0604020202020204" pitchFamily="34" charset="0"/>
              </a:rPr>
              <a:t>predictoras</a:t>
            </a:r>
            <a:r>
              <a:rPr lang="en-US" sz="1400" b="0" i="0" u="none" strike="noStrike" dirty="0">
                <a:effectLst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400" dirty="0"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cs typeface="Arial" panose="020B0604020202020204" pitchFamily="34" charset="0"/>
              </a:rPr>
              <a:t>El </a:t>
            </a:r>
            <a:r>
              <a:rPr lang="en-US" sz="1400" dirty="0" err="1">
                <a:cs typeface="Arial" panose="020B0604020202020204" pitchFamily="34" charset="0"/>
              </a:rPr>
              <a:t>modelo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 err="1">
                <a:cs typeface="Arial" panose="020B0604020202020204" pitchFamily="34" charset="0"/>
              </a:rPr>
              <a:t>logro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 err="1">
                <a:cs typeface="Arial" panose="020B0604020202020204" pitchFamily="34" charset="0"/>
              </a:rPr>
              <a:t>una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 err="1">
                <a:cs typeface="Arial" panose="020B0604020202020204" pitchFamily="34" charset="0"/>
              </a:rPr>
              <a:t>exactitud</a:t>
            </a:r>
            <a:r>
              <a:rPr lang="en-US" sz="1400" dirty="0">
                <a:cs typeface="Arial" panose="020B0604020202020204" pitchFamily="34" charset="0"/>
              </a:rPr>
              <a:t> global del 97%, un recall de 90% </a:t>
            </a:r>
            <a:r>
              <a:rPr lang="en-US" sz="1400" dirty="0" err="1">
                <a:cs typeface="Arial" panose="020B0604020202020204" pitchFamily="34" charset="0"/>
              </a:rPr>
              <a:t>sobre</a:t>
            </a:r>
            <a:r>
              <a:rPr lang="en-US" sz="1400" dirty="0">
                <a:cs typeface="Arial" panose="020B0604020202020204" pitchFamily="34" charset="0"/>
              </a:rPr>
              <a:t> las personas que </a:t>
            </a:r>
            <a:r>
              <a:rPr lang="en-US" sz="1400" dirty="0" err="1">
                <a:cs typeface="Arial" panose="020B0604020202020204" pitchFamily="34" charset="0"/>
              </a:rPr>
              <a:t>abandonaron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 err="1">
                <a:cs typeface="Arial" panose="020B0604020202020204" pitchFamily="34" charset="0"/>
              </a:rPr>
              <a:t>el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 err="1">
                <a:cs typeface="Arial" panose="020B0604020202020204" pitchFamily="34" charset="0"/>
              </a:rPr>
              <a:t>programa</a:t>
            </a:r>
            <a:r>
              <a:rPr lang="en-US" sz="1400" dirty="0"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BD070EE4-CB2D-997E-8B8D-272EFBF3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13228"/>
            <a:ext cx="1536700" cy="660400"/>
          </a:xfrm>
          <a:prstGeom prst="rect">
            <a:avLst/>
          </a:prstGeom>
        </p:spPr>
      </p:pic>
      <p:pic>
        <p:nvPicPr>
          <p:cNvPr id="14" name="Picture 13" descr="A graph with yellow bars&#10;&#10;Description automatically generated with medium confidence">
            <a:extLst>
              <a:ext uri="{FF2B5EF4-FFF2-40B4-BE49-F238E27FC236}">
                <a16:creationId xmlns:a16="http://schemas.microsoft.com/office/drawing/2014/main" id="{DDCD57F2-0908-B586-EE9D-48AC7149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941" y="857165"/>
            <a:ext cx="8512344" cy="430346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79525B82-1E93-642F-4F46-A7D413E08927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1" cy="694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decision y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importancia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variable. </a:t>
            </a:r>
            <a:endParaRPr lang="es-ES_tradn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94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graph with colorful dots&#10;&#10;Description automatically generated">
            <a:extLst>
              <a:ext uri="{FF2B5EF4-FFF2-40B4-BE49-F238E27FC236}">
                <a16:creationId xmlns:a16="http://schemas.microsoft.com/office/drawing/2014/main" id="{092DD7D6-AF61-0EE5-1767-1681E9E5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" y="744036"/>
            <a:ext cx="6013271" cy="2685600"/>
          </a:xfrm>
          <a:prstGeom prst="rect">
            <a:avLst/>
          </a:prstGeom>
        </p:spPr>
      </p:pic>
      <p:pic>
        <p:nvPicPr>
          <p:cNvPr id="14" name="Picture 13" descr="A graph of a number of rhombuses&#10;&#10;Description automatically generated">
            <a:extLst>
              <a:ext uri="{FF2B5EF4-FFF2-40B4-BE49-F238E27FC236}">
                <a16:creationId xmlns:a16="http://schemas.microsoft.com/office/drawing/2014/main" id="{54702BCF-4FDA-76E8-5B8D-434EEEE7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898" y="744036"/>
            <a:ext cx="6191568" cy="268560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2C5D15B-2D71-E4C8-5014-83D57F181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5" y="3460010"/>
            <a:ext cx="5990424" cy="2685600"/>
          </a:xfrm>
          <a:prstGeom prst="rect">
            <a:avLst/>
          </a:prstGeom>
        </p:spPr>
      </p:pic>
      <p:pic>
        <p:nvPicPr>
          <p:cNvPr id="15" name="Picture 1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2BB5A06-5232-388D-DF11-1ACB3871D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896" y="3429000"/>
            <a:ext cx="6165567" cy="26856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CD63AA-8198-C544-2285-62B422C7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1" cy="6944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_tradnl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demográficas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C45130-2C8B-AE60-EA14-F64C127DD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0"/>
            <a:ext cx="1536700" cy="66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DFDAAC-A3A5-1798-AE2B-E4A69C1496D4}"/>
              </a:ext>
            </a:extLst>
          </p:cNvPr>
          <p:cNvSpPr txBox="1"/>
          <p:nvPr/>
        </p:nvSpPr>
        <p:spPr>
          <a:xfrm>
            <a:off x="-9949" y="6297959"/>
            <a:ext cx="12188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effectLst/>
              </a:rPr>
              <a:t>Las personas que se </a:t>
            </a:r>
            <a:r>
              <a:rPr lang="en-US" sz="1100" b="0" i="0" u="none" strike="noStrike" dirty="0" err="1">
                <a:effectLst/>
              </a:rPr>
              <a:t>encuentran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en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el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rango</a:t>
            </a:r>
            <a:r>
              <a:rPr lang="en-US" sz="1100" b="0" i="0" u="none" strike="noStrike" dirty="0">
                <a:effectLst/>
              </a:rPr>
              <a:t> de </a:t>
            </a:r>
            <a:r>
              <a:rPr lang="en-US" sz="1100" b="0" i="0" u="none" strike="noStrike" dirty="0" err="1">
                <a:effectLst/>
              </a:rPr>
              <a:t>edad</a:t>
            </a:r>
            <a:r>
              <a:rPr lang="en-US" sz="1100" b="0" i="0" u="none" strike="noStrike" dirty="0">
                <a:effectLst/>
              </a:rPr>
              <a:t> entre 40 y 50 </a:t>
            </a:r>
            <a:r>
              <a:rPr lang="en-US" sz="1100" b="0" i="0" u="none" strike="noStrike" dirty="0" err="1">
                <a:effectLst/>
              </a:rPr>
              <a:t>años</a:t>
            </a:r>
            <a:r>
              <a:rPr lang="en-US" sz="1100" b="0" i="0" u="none" strike="noStrike" dirty="0">
                <a:effectLst/>
              </a:rPr>
              <a:t> son </a:t>
            </a:r>
            <a:r>
              <a:rPr lang="en-US" sz="1100" b="0" i="0" u="none" strike="noStrike" dirty="0" err="1">
                <a:effectLst/>
              </a:rPr>
              <a:t>más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propensas</a:t>
            </a:r>
            <a:r>
              <a:rPr lang="en-US" sz="1100" b="0" i="0" u="none" strike="noStrike" dirty="0">
                <a:effectLst/>
              </a:rPr>
              <a:t> a </a:t>
            </a:r>
            <a:r>
              <a:rPr lang="en-US" sz="1100" b="0" i="0" u="none" strike="noStrike" dirty="0" err="1">
                <a:effectLst/>
              </a:rPr>
              <a:t>abandonar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el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programa</a:t>
            </a:r>
            <a:r>
              <a:rPr lang="en-US" sz="1100" b="0" i="0" u="none" strike="noStrike" dirty="0">
                <a:effectLst/>
              </a:rPr>
              <a:t>. La </a:t>
            </a:r>
            <a:r>
              <a:rPr lang="en-US" sz="1100" b="0" i="0" u="none" strike="noStrike" dirty="0" err="1">
                <a:effectLst/>
              </a:rPr>
              <a:t>probabilidad</a:t>
            </a:r>
            <a:r>
              <a:rPr lang="en-US" sz="1100" b="0" i="0" u="none" strike="noStrike" dirty="0">
                <a:effectLst/>
              </a:rPr>
              <a:t> de </a:t>
            </a:r>
            <a:r>
              <a:rPr lang="en-US" sz="1100" b="0" i="0" u="none" strike="noStrike" dirty="0" err="1">
                <a:effectLst/>
              </a:rPr>
              <a:t>abandonar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el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programa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disminuye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conforme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aumenta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el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ingreso</a:t>
            </a:r>
            <a:r>
              <a:rPr lang="en-US" sz="1100" b="0" i="0" u="none" strike="noStrike" dirty="0">
                <a:effectLst/>
              </a:rPr>
              <a:t> y se </a:t>
            </a:r>
            <a:r>
              <a:rPr lang="en-US" sz="1100" b="0" i="0" u="none" strike="noStrike" dirty="0" err="1">
                <a:effectLst/>
              </a:rPr>
              <a:t>aumenta</a:t>
            </a:r>
            <a:r>
              <a:rPr lang="en-US" sz="1100" b="0" i="0" u="none" strike="noStrike" dirty="0">
                <a:effectLst/>
              </a:rPr>
              <a:t> la </a:t>
            </a:r>
            <a:r>
              <a:rPr lang="en-US" sz="1100" b="0" i="0" u="none" strike="noStrike" dirty="0" err="1">
                <a:effectLst/>
              </a:rPr>
              <a:t>cantidad</a:t>
            </a:r>
            <a:r>
              <a:rPr lang="en-US" sz="1100" b="0" i="0" u="none" strike="noStrike" dirty="0">
                <a:effectLst/>
              </a:rPr>
              <a:t> de </a:t>
            </a:r>
            <a:r>
              <a:rPr lang="en-US" sz="1100" b="0" i="0" u="none" strike="noStrike" dirty="0" err="1">
                <a:effectLst/>
              </a:rPr>
              <a:t>dependientes</a:t>
            </a:r>
            <a:r>
              <a:rPr lang="en-US" sz="1100" b="0" i="0" u="none" strike="noStrike" dirty="0">
                <a:effectLst/>
              </a:rPr>
              <a:t>. Por </a:t>
            </a:r>
            <a:r>
              <a:rPr lang="en-US" sz="1100" b="0" i="0" u="none" strike="noStrike" dirty="0" err="1">
                <a:effectLst/>
              </a:rPr>
              <a:t>último</a:t>
            </a:r>
            <a:r>
              <a:rPr lang="en-US" sz="1100" b="0" i="0" u="none" strike="noStrike" dirty="0">
                <a:effectLst/>
              </a:rPr>
              <a:t>, se </a:t>
            </a:r>
            <a:r>
              <a:rPr lang="en-US" sz="1100" b="0" i="0" u="none" strike="noStrike" dirty="0" err="1">
                <a:effectLst/>
              </a:rPr>
              <a:t>observa</a:t>
            </a:r>
            <a:r>
              <a:rPr lang="en-US" sz="1100" b="0" i="0" u="none" strike="noStrike" dirty="0">
                <a:effectLst/>
              </a:rPr>
              <a:t> que las personas </a:t>
            </a:r>
            <a:r>
              <a:rPr lang="en-US" sz="1100" b="0" i="0" u="none" strike="noStrike" dirty="0" err="1">
                <a:effectLst/>
              </a:rPr>
              <a:t>altamente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educadas</a:t>
            </a:r>
            <a:r>
              <a:rPr lang="en-US" sz="1100" b="0" i="0" u="none" strike="noStrike" dirty="0">
                <a:effectLst/>
              </a:rPr>
              <a:t>, es </a:t>
            </a:r>
            <a:r>
              <a:rPr lang="en-US" sz="1100" b="0" i="0" u="none" strike="noStrike" dirty="0" err="1">
                <a:effectLst/>
              </a:rPr>
              <a:t>decir</a:t>
            </a:r>
            <a:r>
              <a:rPr lang="en-US" sz="1100" b="0" i="0" u="none" strike="noStrike" dirty="0">
                <a:effectLst/>
              </a:rPr>
              <a:t>, </a:t>
            </a:r>
            <a:r>
              <a:rPr lang="en-US" sz="1100" b="0" i="0" u="none" strike="noStrike" dirty="0" err="1">
                <a:effectLst/>
              </a:rPr>
              <a:t>aquellas</a:t>
            </a:r>
            <a:r>
              <a:rPr lang="en-US" sz="1100" b="0" i="0" u="none" strike="noStrike" dirty="0">
                <a:effectLst/>
              </a:rPr>
              <a:t> con </a:t>
            </a:r>
            <a:r>
              <a:rPr lang="en-US" sz="1100" b="0" i="0" u="none" strike="noStrike" dirty="0" err="1">
                <a:effectLst/>
              </a:rPr>
              <a:t>doctorado</a:t>
            </a:r>
            <a:r>
              <a:rPr lang="en-US" sz="1100" b="0" i="0" u="none" strike="noStrike" dirty="0">
                <a:effectLst/>
              </a:rPr>
              <a:t>, </a:t>
            </a:r>
            <a:r>
              <a:rPr lang="en-US" sz="1100" b="0" i="0" u="none" strike="noStrike" dirty="0" err="1">
                <a:effectLst/>
              </a:rPr>
              <a:t>tienen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una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menor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probabilidad</a:t>
            </a:r>
            <a:r>
              <a:rPr lang="en-US" sz="1100" b="0" i="0" u="none" strike="noStrike" dirty="0">
                <a:effectLst/>
              </a:rPr>
              <a:t> de </a:t>
            </a:r>
            <a:r>
              <a:rPr lang="en-US" sz="1100" b="0" i="0" u="none" strike="noStrike" dirty="0" err="1">
                <a:effectLst/>
              </a:rPr>
              <a:t>abandonar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el</a:t>
            </a:r>
            <a:r>
              <a:rPr lang="en-US" sz="1100" b="0" i="0" u="none" strike="noStrike" dirty="0">
                <a:effectLst/>
              </a:rPr>
              <a:t> </a:t>
            </a:r>
            <a:r>
              <a:rPr lang="en-US" sz="1100" b="0" i="0" u="none" strike="noStrike" dirty="0" err="1">
                <a:effectLst/>
              </a:rPr>
              <a:t>programa</a:t>
            </a:r>
            <a:r>
              <a:rPr lang="en-US" sz="1100" b="0" i="0" u="none" strike="noStrike" dirty="0">
                <a:effectLst/>
              </a:rPr>
              <a:t>.</a:t>
            </a:r>
            <a:endParaRPr lang="en-CO" sz="1100" dirty="0"/>
          </a:p>
        </p:txBody>
      </p:sp>
    </p:spTree>
    <p:extLst>
      <p:ext uri="{BB962C8B-B14F-4D97-AF65-F5344CB8AC3E}">
        <p14:creationId xmlns:p14="http://schemas.microsoft.com/office/powerpoint/2010/main" val="308716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C6588-6CD5-4560-09EE-3C436FCCF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0"/>
            <a:ext cx="1536700" cy="660400"/>
          </a:xfrm>
          <a:prstGeom prst="rect">
            <a:avLst/>
          </a:prstGeom>
        </p:spPr>
      </p:pic>
      <p:pic>
        <p:nvPicPr>
          <p:cNvPr id="6" name="Picture 5" descr="A graph of a graph showing different colored arrows&#10;&#10;Description automatically generated with medium confidence">
            <a:extLst>
              <a:ext uri="{FF2B5EF4-FFF2-40B4-BE49-F238E27FC236}">
                <a16:creationId xmlns:a16="http://schemas.microsoft.com/office/drawing/2014/main" id="{EF213946-CDB6-E4A6-E27A-F35BEE64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6095999" cy="2606907"/>
          </a:xfrm>
          <a:prstGeom prst="rect">
            <a:avLst/>
          </a:prstGeom>
        </p:spPr>
      </p:pic>
      <p:pic>
        <p:nvPicPr>
          <p:cNvPr id="8" name="Picture 7" descr="A graph of different colored arrows&#10;&#10;Description automatically generated">
            <a:extLst>
              <a:ext uri="{FF2B5EF4-FFF2-40B4-BE49-F238E27FC236}">
                <a16:creationId xmlns:a16="http://schemas.microsoft.com/office/drawing/2014/main" id="{4146CD0D-91BC-6BE5-4AFF-5C61E1601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660400"/>
            <a:ext cx="6096000" cy="2606907"/>
          </a:xfrm>
          <a:prstGeom prst="rect">
            <a:avLst/>
          </a:prstGeom>
        </p:spPr>
      </p:pic>
      <p:pic>
        <p:nvPicPr>
          <p:cNvPr id="10" name="Picture 9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43BA31BB-A245-99C9-4A59-72A548FA3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" y="3323601"/>
            <a:ext cx="6096000" cy="2609275"/>
          </a:xfrm>
          <a:prstGeom prst="rect">
            <a:avLst/>
          </a:prstGeom>
        </p:spPr>
      </p:pic>
      <p:pic>
        <p:nvPicPr>
          <p:cNvPr id="14" name="Picture 13" descr="A graph showing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1E7917D2-E2AC-08AE-BD0B-D25B74F50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533" y="3326335"/>
            <a:ext cx="6090467" cy="26069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892DB2-2EBF-3B58-C581-1800329CA9D9}"/>
              </a:ext>
            </a:extLst>
          </p:cNvPr>
          <p:cNvSpPr txBox="1"/>
          <p:nvPr/>
        </p:nvSpPr>
        <p:spPr>
          <a:xfrm>
            <a:off x="-2" y="6011472"/>
            <a:ext cx="12188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u="none" strike="noStrike" dirty="0">
                <a:effectLst/>
              </a:rPr>
              <a:t>La </a:t>
            </a:r>
            <a:r>
              <a:rPr lang="en-US" sz="1000" b="0" i="0" u="none" strike="noStrike" dirty="0" err="1">
                <a:effectLst/>
              </a:rPr>
              <a:t>inactividad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durante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ciertos</a:t>
            </a:r>
            <a:r>
              <a:rPr lang="en-US" sz="1000" b="0" i="0" u="none" strike="noStrike" dirty="0">
                <a:effectLst/>
              </a:rPr>
              <a:t> meses </a:t>
            </a:r>
            <a:r>
              <a:rPr lang="en-US" sz="1000" b="0" i="0" u="none" strike="noStrike" dirty="0" err="1">
                <a:effectLst/>
              </a:rPr>
              <a:t>puede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interpretarse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como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una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señal</a:t>
            </a:r>
            <a:r>
              <a:rPr lang="en-US" sz="1000" b="0" i="0" u="none" strike="noStrike" dirty="0">
                <a:effectLst/>
              </a:rPr>
              <a:t> de </a:t>
            </a:r>
            <a:r>
              <a:rPr lang="en-US" sz="1000" b="0" i="0" u="none" strike="noStrike" dirty="0" err="1">
                <a:effectLst/>
              </a:rPr>
              <a:t>alerta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sobre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el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posible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abandono</a:t>
            </a:r>
            <a:r>
              <a:rPr lang="en-US" sz="1000" b="0" i="0" u="none" strike="noStrike" dirty="0">
                <a:effectLst/>
              </a:rPr>
              <a:t> del </a:t>
            </a:r>
            <a:r>
              <a:rPr lang="en-US" sz="1000" b="0" i="0" u="none" strike="noStrike" dirty="0" err="1">
                <a:effectLst/>
              </a:rPr>
              <a:t>producto</a:t>
            </a:r>
            <a:r>
              <a:rPr lang="en-US" sz="1000" b="0" i="0" u="none" strike="noStrike" dirty="0">
                <a:effectLst/>
              </a:rPr>
              <a:t>. </a:t>
            </a:r>
            <a:r>
              <a:rPr lang="en-US" sz="1000" b="0" i="0" u="none" strike="noStrike" dirty="0" err="1">
                <a:effectLst/>
              </a:rPr>
              <a:t>Aquellas</a:t>
            </a:r>
            <a:r>
              <a:rPr lang="en-US" sz="1000" b="0" i="0" u="none" strike="noStrike" dirty="0">
                <a:effectLst/>
              </a:rPr>
              <a:t> personas que </a:t>
            </a:r>
            <a:r>
              <a:rPr lang="en-US" sz="1000" b="0" i="0" u="none" strike="noStrike" dirty="0" err="1">
                <a:effectLst/>
              </a:rPr>
              <a:t>presenten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más</a:t>
            </a:r>
            <a:r>
              <a:rPr lang="en-US" sz="1000" b="0" i="0" u="none" strike="noStrike" dirty="0">
                <a:effectLst/>
              </a:rPr>
              <a:t> de dos meses de </a:t>
            </a:r>
            <a:r>
              <a:rPr lang="en-US" sz="1000" b="0" i="0" u="none" strike="noStrike" dirty="0" err="1">
                <a:effectLst/>
              </a:rPr>
              <a:t>inactividad</a:t>
            </a:r>
            <a:r>
              <a:rPr lang="en-US" sz="1000" b="0" i="0" u="none" strike="noStrike" dirty="0">
                <a:effectLst/>
              </a:rPr>
              <a:t> son </a:t>
            </a:r>
            <a:r>
              <a:rPr lang="en-US" sz="1000" b="0" i="0" u="none" strike="noStrike" dirty="0" err="1">
                <a:effectLst/>
              </a:rPr>
              <a:t>más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propensas</a:t>
            </a:r>
            <a:r>
              <a:rPr lang="en-US" sz="1000" b="0" i="0" u="none" strike="noStrike" dirty="0">
                <a:effectLst/>
              </a:rPr>
              <a:t> a </a:t>
            </a:r>
            <a:r>
              <a:rPr lang="en-US" sz="1000" b="0" i="0" u="none" strike="noStrike" dirty="0" err="1">
                <a:effectLst/>
              </a:rPr>
              <a:t>abandonar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el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programa</a:t>
            </a:r>
            <a:r>
              <a:rPr lang="en-US" sz="1000" b="0" i="0" u="none" strike="noStrike" dirty="0">
                <a:effectLst/>
              </a:rPr>
              <a:t>, y </a:t>
            </a:r>
            <a:r>
              <a:rPr lang="en-US" sz="1000" b="0" i="0" u="none" strike="noStrike" dirty="0" err="1">
                <a:effectLst/>
              </a:rPr>
              <a:t>esta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probabilidad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aumenta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en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función</a:t>
            </a:r>
            <a:r>
              <a:rPr lang="en-US" sz="1000" b="0" i="0" u="none" strike="noStrike" dirty="0">
                <a:effectLst/>
              </a:rPr>
              <a:t> de </a:t>
            </a:r>
            <a:r>
              <a:rPr lang="en-US" sz="1000" b="0" i="0" u="none" strike="noStrike" dirty="0" err="1">
                <a:effectLst/>
              </a:rPr>
              <a:t>esta</a:t>
            </a:r>
            <a:r>
              <a:rPr lang="en-US" sz="1000" b="0" i="0" u="none" strike="noStrike" dirty="0">
                <a:effectLst/>
              </a:rPr>
              <a:t> variable. </a:t>
            </a:r>
            <a:r>
              <a:rPr lang="en-US" sz="1000" b="0" i="0" u="none" strike="noStrike" dirty="0" err="1">
                <a:effectLst/>
              </a:rPr>
              <a:t>Además</a:t>
            </a:r>
            <a:r>
              <a:rPr lang="en-US" sz="1000" b="0" i="0" u="none" strike="noStrike" dirty="0">
                <a:effectLst/>
              </a:rPr>
              <a:t> de </a:t>
            </a:r>
            <a:r>
              <a:rPr lang="en-US" sz="1000" b="0" i="0" u="none" strike="noStrike" dirty="0" err="1">
                <a:effectLst/>
              </a:rPr>
              <a:t>esto</a:t>
            </a:r>
            <a:r>
              <a:rPr lang="en-US" sz="1000" b="0" i="0" u="none" strike="noStrike" dirty="0">
                <a:effectLst/>
              </a:rPr>
              <a:t>, la </a:t>
            </a:r>
            <a:r>
              <a:rPr lang="en-US" sz="1000" b="0" i="0" u="none" strike="noStrike" dirty="0" err="1">
                <a:effectLst/>
              </a:rPr>
              <a:t>disminución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en</a:t>
            </a:r>
            <a:r>
              <a:rPr lang="en-US" sz="1000" b="0" i="0" u="none" strike="noStrike" dirty="0">
                <a:effectLst/>
              </a:rPr>
              <a:t> la </a:t>
            </a:r>
            <a:r>
              <a:rPr lang="en-US" sz="1000" b="0" i="0" u="none" strike="noStrike" dirty="0" err="1">
                <a:effectLst/>
              </a:rPr>
              <a:t>utilización</a:t>
            </a:r>
            <a:r>
              <a:rPr lang="en-US" sz="1000" b="0" i="0" u="none" strike="noStrike" dirty="0">
                <a:effectLst/>
              </a:rPr>
              <a:t> de </a:t>
            </a:r>
            <a:r>
              <a:rPr lang="en-US" sz="1000" b="0" i="0" u="none" strike="noStrike" dirty="0" err="1">
                <a:effectLst/>
              </a:rPr>
              <a:t>trimestre</a:t>
            </a:r>
            <a:r>
              <a:rPr lang="en-US" sz="1000" b="0" i="0" u="none" strike="noStrike" dirty="0">
                <a:effectLst/>
              </a:rPr>
              <a:t> a </a:t>
            </a:r>
            <a:r>
              <a:rPr lang="en-US" sz="1000" b="0" i="0" u="none" strike="noStrike" dirty="0" err="1">
                <a:effectLst/>
              </a:rPr>
              <a:t>trimestre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también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puede</a:t>
            </a:r>
            <a:r>
              <a:rPr lang="en-US" sz="1000" b="0" i="0" u="none" strike="noStrike" dirty="0">
                <a:effectLst/>
              </a:rPr>
              <a:t> ser </a:t>
            </a:r>
            <a:r>
              <a:rPr lang="en-US" sz="1000" b="0" i="0" u="none" strike="noStrike" dirty="0" err="1">
                <a:effectLst/>
              </a:rPr>
              <a:t>indicativa</a:t>
            </a:r>
            <a:r>
              <a:rPr lang="en-US" sz="1000" b="0" i="0" u="none" strike="noStrike" dirty="0">
                <a:effectLst/>
              </a:rPr>
              <a:t> de la </a:t>
            </a:r>
            <a:r>
              <a:rPr lang="en-US" sz="1000" b="0" i="0" u="none" strike="noStrike" dirty="0" err="1">
                <a:effectLst/>
              </a:rPr>
              <a:t>intención</a:t>
            </a:r>
            <a:r>
              <a:rPr lang="en-US" sz="1000" b="0" i="0" u="none" strike="noStrike" dirty="0">
                <a:effectLst/>
              </a:rPr>
              <a:t> de la persona de </a:t>
            </a:r>
            <a:r>
              <a:rPr lang="en-US" sz="1000" b="0" i="0" u="none" strike="noStrike" dirty="0" err="1">
                <a:effectLst/>
              </a:rPr>
              <a:t>abandonar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el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programa</a:t>
            </a:r>
            <a:r>
              <a:rPr lang="en-US" sz="1000" b="0" i="0" u="none" strike="noStrike" dirty="0">
                <a:effectLst/>
              </a:rPr>
              <a:t>.</a:t>
            </a:r>
          </a:p>
          <a:p>
            <a:pPr algn="l"/>
            <a:r>
              <a:rPr lang="en-US" sz="1000" b="0" i="0" u="none" strike="noStrike" dirty="0">
                <a:effectLst/>
              </a:rPr>
              <a:t>El balance </a:t>
            </a:r>
            <a:r>
              <a:rPr lang="en-US" sz="1000" b="0" i="0" u="none" strike="noStrike" dirty="0" err="1">
                <a:effectLst/>
              </a:rPr>
              <a:t>rotativo</a:t>
            </a:r>
            <a:r>
              <a:rPr lang="en-US" sz="1000" b="0" i="0" u="none" strike="noStrike" dirty="0">
                <a:effectLst/>
              </a:rPr>
              <a:t>, </a:t>
            </a:r>
            <a:r>
              <a:rPr lang="en-US" sz="1000" b="0" i="0" u="none" strike="noStrike" dirty="0" err="1">
                <a:effectLst/>
              </a:rPr>
              <a:t>ya</a:t>
            </a:r>
            <a:r>
              <a:rPr lang="en-US" sz="1000" b="0" i="0" u="none" strike="noStrike" dirty="0">
                <a:effectLst/>
              </a:rPr>
              <a:t> sea alto o bajo, </a:t>
            </a:r>
            <a:r>
              <a:rPr lang="en-US" sz="1000" b="0" i="0" u="none" strike="noStrike" dirty="0" err="1">
                <a:effectLst/>
              </a:rPr>
              <a:t>señala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distintas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situaciones</a:t>
            </a:r>
            <a:r>
              <a:rPr lang="en-US" sz="1000" b="0" i="0" u="none" strike="noStrike" dirty="0">
                <a:effectLst/>
              </a:rPr>
              <a:t>. Un balance bajo indica que la persona no </a:t>
            </a:r>
            <a:r>
              <a:rPr lang="en-US" sz="1000" b="0" i="0" u="none" strike="noStrike" dirty="0" err="1">
                <a:effectLst/>
              </a:rPr>
              <a:t>está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utilizando</a:t>
            </a:r>
            <a:r>
              <a:rPr lang="en-US" sz="1000" b="0" i="0" u="none" strike="noStrike" dirty="0">
                <a:effectLst/>
              </a:rPr>
              <a:t> las </a:t>
            </a:r>
            <a:r>
              <a:rPr lang="en-US" sz="1000" b="0" i="0" u="none" strike="noStrike" dirty="0" err="1">
                <a:effectLst/>
              </a:rPr>
              <a:t>tarjetas</a:t>
            </a:r>
            <a:r>
              <a:rPr lang="en-US" sz="1000" b="0" i="0" u="none" strike="noStrike" dirty="0">
                <a:effectLst/>
              </a:rPr>
              <a:t> con </a:t>
            </a:r>
            <a:r>
              <a:rPr lang="en-US" sz="1000" b="0" i="0" u="none" strike="noStrike" dirty="0" err="1">
                <a:effectLst/>
              </a:rPr>
              <a:t>frecuencia</a:t>
            </a:r>
            <a:r>
              <a:rPr lang="en-US" sz="1000" b="0" i="0" u="none" strike="noStrike" dirty="0">
                <a:effectLst/>
              </a:rPr>
              <a:t>, </a:t>
            </a:r>
            <a:r>
              <a:rPr lang="en-US" sz="1000" b="0" i="0" u="none" strike="noStrike" dirty="0" err="1">
                <a:effectLst/>
              </a:rPr>
              <a:t>mientras</a:t>
            </a:r>
            <a:r>
              <a:rPr lang="en-US" sz="1000" b="0" i="0" u="none" strike="noStrike" dirty="0">
                <a:effectLst/>
              </a:rPr>
              <a:t> que un balance alto </a:t>
            </a:r>
            <a:r>
              <a:rPr lang="en-US" sz="1000" b="0" i="0" u="none" strike="noStrike" dirty="0" err="1">
                <a:effectLst/>
              </a:rPr>
              <a:t>sugiere</a:t>
            </a:r>
            <a:r>
              <a:rPr lang="en-US" sz="1000" b="0" i="0" u="none" strike="noStrike" dirty="0">
                <a:effectLst/>
              </a:rPr>
              <a:t> que la persona </a:t>
            </a:r>
            <a:r>
              <a:rPr lang="en-US" sz="1000" b="0" i="0" u="none" strike="noStrike" dirty="0" err="1">
                <a:effectLst/>
              </a:rPr>
              <a:t>podría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tener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dificultades</a:t>
            </a:r>
            <a:r>
              <a:rPr lang="en-US" sz="1000" b="0" i="0" u="none" strike="noStrike" dirty="0">
                <a:effectLst/>
              </a:rPr>
              <a:t> para </a:t>
            </a:r>
            <a:r>
              <a:rPr lang="en-US" sz="1000" b="0" i="0" u="none" strike="noStrike" dirty="0" err="1">
                <a:effectLst/>
              </a:rPr>
              <a:t>pagar</a:t>
            </a:r>
            <a:r>
              <a:rPr lang="en-US" sz="1000" b="0" i="0" u="none" strike="noStrike" dirty="0">
                <a:effectLst/>
              </a:rPr>
              <a:t> las </a:t>
            </a:r>
            <a:r>
              <a:rPr lang="en-US" sz="1000" b="0" i="0" u="none" strike="noStrike" dirty="0" err="1">
                <a:effectLst/>
              </a:rPr>
              <a:t>cuotas</a:t>
            </a:r>
            <a:r>
              <a:rPr lang="en-US" sz="1000" b="0" i="0" u="none" strike="noStrike" dirty="0">
                <a:effectLst/>
              </a:rPr>
              <a:t> y </a:t>
            </a:r>
            <a:r>
              <a:rPr lang="en-US" sz="1000" b="0" i="0" u="none" strike="noStrike" dirty="0" err="1">
                <a:effectLst/>
              </a:rPr>
              <a:t>está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incurriendo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en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mayores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costos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por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intereses</a:t>
            </a:r>
            <a:r>
              <a:rPr lang="en-US" sz="1000" b="0" i="0" u="none" strike="noStrike" dirty="0">
                <a:effectLst/>
              </a:rPr>
              <a:t>. </a:t>
            </a:r>
            <a:r>
              <a:rPr lang="en-US" sz="1000" b="0" i="0" u="none" strike="noStrike" dirty="0" err="1">
                <a:effectLst/>
              </a:rPr>
              <a:t>Finalmente</a:t>
            </a:r>
            <a:r>
              <a:rPr lang="en-US" sz="1000" b="0" i="0" u="none" strike="noStrike" dirty="0">
                <a:effectLst/>
              </a:rPr>
              <a:t>, </a:t>
            </a:r>
            <a:r>
              <a:rPr lang="en-US" sz="1000" b="0" i="0" u="none" strike="noStrike" dirty="0" err="1">
                <a:effectLst/>
              </a:rPr>
              <a:t>el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número</a:t>
            </a:r>
            <a:r>
              <a:rPr lang="en-US" sz="1000" b="0" i="0" u="none" strike="noStrike" dirty="0">
                <a:effectLst/>
              </a:rPr>
              <a:t> de </a:t>
            </a:r>
            <a:r>
              <a:rPr lang="en-US" sz="1000" b="0" i="0" u="none" strike="noStrike" dirty="0" err="1">
                <a:effectLst/>
              </a:rPr>
              <a:t>contactos</a:t>
            </a:r>
            <a:r>
              <a:rPr lang="en-US" sz="1000" b="0" i="0" u="none" strike="noStrike" dirty="0">
                <a:effectLst/>
              </a:rPr>
              <a:t> entre </a:t>
            </a:r>
            <a:r>
              <a:rPr lang="en-US" sz="1000" b="0" i="0" u="none" strike="noStrike" dirty="0" err="1">
                <a:effectLst/>
              </a:rPr>
              <a:t>el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cliente</a:t>
            </a:r>
            <a:r>
              <a:rPr lang="en-US" sz="1000" b="0" i="0" u="none" strike="noStrike" dirty="0">
                <a:effectLst/>
              </a:rPr>
              <a:t> y la </a:t>
            </a:r>
            <a:r>
              <a:rPr lang="en-US" sz="1000" b="0" i="0" u="none" strike="noStrike" dirty="0" err="1">
                <a:effectLst/>
              </a:rPr>
              <a:t>entidad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bancaria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sugiere</a:t>
            </a:r>
            <a:r>
              <a:rPr lang="en-US" sz="1000" b="0" i="0" u="none" strike="noStrike" dirty="0">
                <a:effectLst/>
              </a:rPr>
              <a:t> que a mayor </a:t>
            </a:r>
            <a:r>
              <a:rPr lang="en-US" sz="1000" b="0" i="0" u="none" strike="noStrike" dirty="0" err="1">
                <a:effectLst/>
              </a:rPr>
              <a:t>cantidad</a:t>
            </a:r>
            <a:r>
              <a:rPr lang="en-US" sz="1000" b="0" i="0" u="none" strike="noStrike" dirty="0">
                <a:effectLst/>
              </a:rPr>
              <a:t> de </a:t>
            </a:r>
            <a:r>
              <a:rPr lang="en-US" sz="1000" b="0" i="0" u="none" strike="noStrike" dirty="0" err="1">
                <a:effectLst/>
              </a:rPr>
              <a:t>contactos</a:t>
            </a:r>
            <a:r>
              <a:rPr lang="en-US" sz="1000" b="0" i="0" u="none" strike="noStrike" dirty="0">
                <a:effectLst/>
              </a:rPr>
              <a:t>, mayor es la </a:t>
            </a:r>
            <a:r>
              <a:rPr lang="en-US" sz="1000" b="0" i="0" u="none" strike="noStrike" dirty="0" err="1">
                <a:effectLst/>
              </a:rPr>
              <a:t>probabilidad</a:t>
            </a:r>
            <a:r>
              <a:rPr lang="en-US" sz="1000" b="0" i="0" u="none" strike="noStrike" dirty="0">
                <a:effectLst/>
              </a:rPr>
              <a:t> de que la persona </a:t>
            </a:r>
            <a:r>
              <a:rPr lang="en-US" sz="1000" b="0" i="0" u="none" strike="noStrike" dirty="0" err="1">
                <a:effectLst/>
              </a:rPr>
              <a:t>abandone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el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programa</a:t>
            </a:r>
            <a:r>
              <a:rPr lang="en-US" sz="1000" b="0" i="0" u="none" strike="noStrike" dirty="0">
                <a:effectLst/>
              </a:rPr>
              <a:t>. Sin embargo, es </a:t>
            </a:r>
            <a:r>
              <a:rPr lang="en-US" sz="1000" b="0" i="0" u="none" strike="noStrike" dirty="0" err="1">
                <a:effectLst/>
              </a:rPr>
              <a:t>importante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destacar</a:t>
            </a:r>
            <a:r>
              <a:rPr lang="en-US" sz="1000" b="0" i="0" u="none" strike="noStrike" dirty="0">
                <a:effectLst/>
              </a:rPr>
              <a:t> que </a:t>
            </a:r>
            <a:r>
              <a:rPr lang="en-US" sz="1000" b="0" i="0" u="none" strike="noStrike" dirty="0" err="1">
                <a:effectLst/>
              </a:rPr>
              <a:t>esta</a:t>
            </a:r>
            <a:r>
              <a:rPr lang="en-US" sz="1000" b="0" i="0" u="none" strike="noStrike" dirty="0">
                <a:effectLst/>
              </a:rPr>
              <a:t> variable </a:t>
            </a:r>
            <a:r>
              <a:rPr lang="en-US" sz="1000" b="0" i="0" u="none" strike="noStrike" dirty="0" err="1">
                <a:effectLst/>
              </a:rPr>
              <a:t>abarca</a:t>
            </a:r>
            <a:r>
              <a:rPr lang="en-US" sz="1000" b="0" i="0" u="none" strike="noStrike" dirty="0">
                <a:effectLst/>
              </a:rPr>
              <a:t> tanto </a:t>
            </a:r>
            <a:r>
              <a:rPr lang="en-US" sz="1000" b="0" i="0" u="none" strike="noStrike" dirty="0" err="1">
                <a:effectLst/>
              </a:rPr>
              <a:t>los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contactos</a:t>
            </a:r>
            <a:r>
              <a:rPr lang="en-US" sz="1000" b="0" i="0" u="none" strike="noStrike" dirty="0">
                <a:effectLst/>
              </a:rPr>
              <a:t> del </a:t>
            </a:r>
            <a:r>
              <a:rPr lang="en-US" sz="1000" b="0" i="0" u="none" strike="noStrike" dirty="0" err="1">
                <a:effectLst/>
              </a:rPr>
              <a:t>cliente</a:t>
            </a:r>
            <a:r>
              <a:rPr lang="en-US" sz="1000" b="0" i="0" u="none" strike="noStrike" dirty="0">
                <a:effectLst/>
              </a:rPr>
              <a:t> al banco </a:t>
            </a:r>
            <a:r>
              <a:rPr lang="en-US" sz="1000" b="0" i="0" u="none" strike="noStrike" dirty="0" err="1">
                <a:effectLst/>
              </a:rPr>
              <a:t>como</a:t>
            </a:r>
            <a:r>
              <a:rPr lang="en-US" sz="1000" b="0" i="0" u="none" strike="noStrike" dirty="0">
                <a:effectLst/>
              </a:rPr>
              <a:t> del banco al </a:t>
            </a:r>
            <a:r>
              <a:rPr lang="en-US" sz="1000" b="0" i="0" u="none" strike="noStrike" dirty="0" err="1">
                <a:effectLst/>
              </a:rPr>
              <a:t>cliente</a:t>
            </a:r>
            <a:r>
              <a:rPr lang="en-US" sz="1000" b="0" i="0" u="none" strike="noStrike" dirty="0">
                <a:effectLst/>
              </a:rPr>
              <a:t>, </a:t>
            </a:r>
            <a:r>
              <a:rPr lang="en-US" sz="1000" b="0" i="0" u="none" strike="noStrike" dirty="0" err="1">
                <a:effectLst/>
              </a:rPr>
              <a:t>por</a:t>
            </a:r>
            <a:r>
              <a:rPr lang="en-US" sz="1000" b="0" i="0" u="none" strike="noStrike" dirty="0">
                <a:effectLst/>
              </a:rPr>
              <a:t> lo que se </a:t>
            </a:r>
            <a:r>
              <a:rPr lang="en-US" sz="1000" b="0" i="0" u="none" strike="noStrike" dirty="0" err="1">
                <a:effectLst/>
              </a:rPr>
              <a:t>recomienda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precaución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en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su</a:t>
            </a:r>
            <a:r>
              <a:rPr lang="en-US" sz="1000" b="0" i="0" u="none" strike="noStrike" dirty="0">
                <a:effectLst/>
              </a:rPr>
              <a:t> </a:t>
            </a:r>
            <a:r>
              <a:rPr lang="en-US" sz="1000" b="0" i="0" u="none" strike="noStrike" dirty="0" err="1">
                <a:effectLst/>
              </a:rPr>
              <a:t>interpretación</a:t>
            </a:r>
            <a:r>
              <a:rPr lang="en-US" sz="1000" b="0" i="0" u="none" strike="noStrike" dirty="0">
                <a:effectLst/>
              </a:rPr>
              <a:t>.</a:t>
            </a:r>
          </a:p>
        </p:txBody>
      </p:sp>
      <p:sp>
        <p:nvSpPr>
          <p:cNvPr id="20" name="Title 7">
            <a:extLst>
              <a:ext uri="{FF2B5EF4-FFF2-40B4-BE49-F238E27FC236}">
                <a16:creationId xmlns:a16="http://schemas.microsoft.com/office/drawing/2014/main" id="{61CDC494-13AD-1B55-D218-C0258A12C00B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1" cy="694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Variables </a:t>
            </a:r>
            <a:r>
              <a:rPr lang="es-ES_tradnl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 uso </a:t>
            </a:r>
          </a:p>
        </p:txBody>
      </p:sp>
    </p:spTree>
    <p:extLst>
      <p:ext uri="{BB962C8B-B14F-4D97-AF65-F5344CB8AC3E}">
        <p14:creationId xmlns:p14="http://schemas.microsoft.com/office/powerpoint/2010/main" val="261321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 showing a number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720DBBAB-5BA1-0259-B17C-999391B72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340" y="660400"/>
            <a:ext cx="6075344" cy="3071424"/>
          </a:xfrm>
        </p:spPr>
      </p:pic>
      <p:pic>
        <p:nvPicPr>
          <p:cNvPr id="7" name="Picture 6" descr="A graph of a graph showing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2407E582-90C7-9471-7441-6BA5E24D5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660400"/>
            <a:ext cx="6075344" cy="3071424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AB89E07D-E8EB-2335-EB57-563133BABE14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1" cy="407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Posibles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estrategias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2CBF3-8AD5-DE12-C4AF-AA0E0D08DCF2}"/>
              </a:ext>
            </a:extLst>
          </p:cNvPr>
          <p:cNvSpPr txBox="1"/>
          <p:nvPr/>
        </p:nvSpPr>
        <p:spPr>
          <a:xfrm>
            <a:off x="-4" y="3731824"/>
            <a:ext cx="58674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400" b="1" dirty="0"/>
              <a:t>Masificar el metodo de pago e incentivos de utilizacion: </a:t>
            </a:r>
          </a:p>
          <a:p>
            <a:endParaRPr lang="en-CO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No solo se </a:t>
            </a:r>
            <a:r>
              <a:rPr lang="en-US" sz="1400" b="0" i="0" u="none" strike="noStrike" dirty="0" err="1">
                <a:effectLst/>
              </a:rPr>
              <a:t>trata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ofrecer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créditos</a:t>
            </a:r>
            <a:r>
              <a:rPr lang="en-US" sz="1400" b="0" i="0" u="none" strike="noStrike" dirty="0">
                <a:effectLst/>
              </a:rPr>
              <a:t>, </a:t>
            </a:r>
            <a:r>
              <a:rPr lang="en-US" sz="1400" b="0" i="0" u="none" strike="noStrike" dirty="0" err="1">
                <a:effectLst/>
              </a:rPr>
              <a:t>sino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establecer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alianzas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estratégicas</a:t>
            </a:r>
            <a:r>
              <a:rPr lang="en-US" sz="1400" b="0" i="0" u="none" strike="noStrike" dirty="0">
                <a:effectLst/>
              </a:rPr>
              <a:t> con puntos de </a:t>
            </a:r>
            <a:r>
              <a:rPr lang="en-US" sz="1400" b="0" i="0" u="none" strike="noStrike" dirty="0" err="1">
                <a:effectLst/>
              </a:rPr>
              <a:t>venta</a:t>
            </a:r>
            <a:r>
              <a:rPr lang="en-US" sz="1400" b="0" i="0" u="none" strike="noStrike" dirty="0">
                <a:effectLst/>
              </a:rPr>
              <a:t> (PDV) para que </a:t>
            </a:r>
            <a:r>
              <a:rPr lang="en-US" sz="1400" b="0" i="0" u="none" strike="noStrike" dirty="0" err="1">
                <a:effectLst/>
              </a:rPr>
              <a:t>acepten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estos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medios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pago</a:t>
            </a:r>
            <a:r>
              <a:rPr lang="en-US" sz="1400" b="0" i="0" u="none" strike="noStrike" dirty="0">
                <a:effectLst/>
              </a:rPr>
              <a:t>.</a:t>
            </a:r>
          </a:p>
          <a:p>
            <a:pPr algn="l"/>
            <a:endParaRPr lang="en-US" sz="1400" b="0" i="0" u="none" strike="noStrike" dirty="0">
              <a:effectLst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Se </a:t>
            </a:r>
            <a:r>
              <a:rPr lang="en-US" sz="1400" b="0" i="0" u="none" strike="noStrike" dirty="0" err="1">
                <a:effectLst/>
              </a:rPr>
              <a:t>sugiere</a:t>
            </a:r>
            <a:r>
              <a:rPr lang="en-US" sz="1400" b="0" i="0" u="none" strike="noStrike" dirty="0">
                <a:effectLst/>
              </a:rPr>
              <a:t> no </a:t>
            </a:r>
            <a:r>
              <a:rPr lang="en-US" sz="1400" b="0" i="0" u="none" strike="noStrike" dirty="0" err="1">
                <a:effectLst/>
              </a:rPr>
              <a:t>limitarse</a:t>
            </a:r>
            <a:r>
              <a:rPr lang="en-US" sz="1400" b="0" i="0" u="none" strike="noStrike" dirty="0">
                <a:effectLst/>
              </a:rPr>
              <a:t> a </a:t>
            </a:r>
            <a:r>
              <a:rPr lang="en-US" sz="1400" b="0" i="0" u="none" strike="noStrike" dirty="0" err="1">
                <a:effectLst/>
              </a:rPr>
              <a:t>brindar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créditos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únicamente</a:t>
            </a:r>
            <a:r>
              <a:rPr lang="en-US" sz="1400" b="0" i="0" u="none" strike="noStrike" dirty="0">
                <a:effectLst/>
              </a:rPr>
              <a:t> a </a:t>
            </a:r>
            <a:r>
              <a:rPr lang="en-US" sz="1400" b="0" i="0" u="none" strike="noStrike" dirty="0" err="1">
                <a:effectLst/>
              </a:rPr>
              <a:t>individuos</a:t>
            </a:r>
            <a:r>
              <a:rPr lang="en-US" sz="1400" b="0" i="0" u="none" strike="noStrike" dirty="0">
                <a:effectLst/>
              </a:rPr>
              <a:t>, </a:t>
            </a:r>
            <a:r>
              <a:rPr lang="en-US" sz="1400" b="0" i="0" u="none" strike="noStrike" dirty="0" err="1">
                <a:effectLst/>
              </a:rPr>
              <a:t>sino</a:t>
            </a:r>
            <a:r>
              <a:rPr lang="en-US" sz="1400" b="0" i="0" u="none" strike="noStrike" dirty="0">
                <a:effectLst/>
              </a:rPr>
              <a:t> extender la </a:t>
            </a:r>
            <a:r>
              <a:rPr lang="en-US" sz="1400" b="0" i="0" u="none" strike="noStrike" dirty="0" err="1">
                <a:effectLst/>
              </a:rPr>
              <a:t>oferta</a:t>
            </a:r>
            <a:r>
              <a:rPr lang="en-US" sz="1400" b="0" i="0" u="none" strike="noStrike" dirty="0">
                <a:effectLst/>
              </a:rPr>
              <a:t> a sus </a:t>
            </a:r>
            <a:r>
              <a:rPr lang="en-US" sz="1400" b="0" i="0" u="none" strike="noStrike" dirty="0" err="1">
                <a:effectLst/>
              </a:rPr>
              <a:t>círculos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cercanos</a:t>
            </a:r>
            <a:r>
              <a:rPr lang="en-US" sz="1400" b="0" i="0" u="none" strike="noStrike" dirty="0">
                <a:effectLst/>
              </a:rPr>
              <a:t> a </a:t>
            </a:r>
            <a:r>
              <a:rPr lang="en-US" sz="1400" b="0" i="0" u="none" strike="noStrike" dirty="0" err="1">
                <a:effectLst/>
              </a:rPr>
              <a:t>través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programas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fidelización</a:t>
            </a:r>
            <a:r>
              <a:rPr lang="en-US" sz="1400" b="0" i="0" u="none" strike="noStrike" dirty="0">
                <a:effectLst/>
              </a:rPr>
              <a:t>. De </a:t>
            </a:r>
            <a:r>
              <a:rPr lang="en-US" sz="1400" b="0" i="0" u="none" strike="noStrike" dirty="0" err="1">
                <a:effectLst/>
              </a:rPr>
              <a:t>esta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manera</a:t>
            </a:r>
            <a:r>
              <a:rPr lang="en-US" sz="1400" b="0" i="0" u="none" strike="noStrike" dirty="0">
                <a:effectLst/>
              </a:rPr>
              <a:t>, se </a:t>
            </a:r>
            <a:r>
              <a:rPr lang="en-US" sz="1400" b="0" i="0" u="none" strike="noStrike" dirty="0" err="1">
                <a:effectLst/>
              </a:rPr>
              <a:t>busca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maximizar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el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uso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este</a:t>
            </a:r>
            <a:r>
              <a:rPr lang="en-US" sz="1400" b="0" i="0" u="none" strike="noStrike" dirty="0">
                <a:effectLst/>
              </a:rPr>
              <a:t> medio de </a:t>
            </a:r>
            <a:r>
              <a:rPr lang="en-US" sz="1400" b="0" i="0" u="none" strike="noStrike" dirty="0" err="1">
                <a:effectLst/>
              </a:rPr>
              <a:t>pago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dentro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los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grupos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asociados</a:t>
            </a:r>
            <a:r>
              <a:rPr lang="en-US" sz="1400" b="0" i="0" u="none" strike="noStrike" dirty="0">
                <a:effectLst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b="0" i="0" u="none" strike="noStrike" dirty="0">
              <a:effectLst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effectLst/>
              </a:rPr>
              <a:t>Finalmente</a:t>
            </a:r>
            <a:r>
              <a:rPr lang="en-US" sz="1400" b="0" i="0" u="none" strike="noStrike" dirty="0">
                <a:effectLst/>
              </a:rPr>
              <a:t>, se </a:t>
            </a:r>
            <a:r>
              <a:rPr lang="en-US" sz="1400" b="0" i="0" u="none" strike="noStrike" dirty="0" err="1">
                <a:effectLst/>
              </a:rPr>
              <a:t>recomienda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proporcionar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incentivos</a:t>
            </a:r>
            <a:r>
              <a:rPr lang="en-US" sz="1400" b="0" i="0" u="none" strike="noStrike" dirty="0">
                <a:effectLst/>
              </a:rPr>
              <a:t> para </a:t>
            </a:r>
            <a:r>
              <a:rPr lang="en-US" sz="1400" b="0" i="0" u="none" strike="noStrike" dirty="0" err="1">
                <a:effectLst/>
              </a:rPr>
              <a:t>motivar</a:t>
            </a:r>
            <a:r>
              <a:rPr lang="en-US" sz="1400" b="0" i="0" u="none" strike="noStrike" dirty="0">
                <a:effectLst/>
              </a:rPr>
              <a:t> a las personas a </a:t>
            </a:r>
            <a:r>
              <a:rPr lang="en-US" sz="1400" b="0" i="0" u="none" strike="noStrike" dirty="0" err="1">
                <a:effectLst/>
              </a:rPr>
              <a:t>utilizar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el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credito</a:t>
            </a:r>
            <a:r>
              <a:rPr lang="en-US" sz="1400" b="0" i="0" u="none" strike="noStrike" dirty="0">
                <a:effectLst/>
              </a:rPr>
              <a:t>, </a:t>
            </a:r>
            <a:r>
              <a:rPr lang="en-US" sz="1400" b="0" i="0" u="none" strike="noStrike" dirty="0" err="1">
                <a:effectLst/>
              </a:rPr>
              <a:t>como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programas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millas</a:t>
            </a:r>
            <a:r>
              <a:rPr lang="en-US" sz="1400" b="0" i="0" u="none" strike="noStrike" dirty="0">
                <a:effectLst/>
              </a:rPr>
              <a:t> o cashback.</a:t>
            </a:r>
            <a:endParaRPr lang="en-CO" sz="1200" dirty="0"/>
          </a:p>
          <a:p>
            <a:r>
              <a:rPr lang="en-CO" sz="12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BDA24-57D4-A0F8-54FF-06697C5CADB4}"/>
              </a:ext>
            </a:extLst>
          </p:cNvPr>
          <p:cNvSpPr txBox="1"/>
          <p:nvPr/>
        </p:nvSpPr>
        <p:spPr>
          <a:xfrm>
            <a:off x="6116656" y="3731824"/>
            <a:ext cx="607534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400" b="1" dirty="0"/>
              <a:t>Venta Cruzada:</a:t>
            </a:r>
          </a:p>
          <a:p>
            <a:endParaRPr lang="en-CO" sz="14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Se </a:t>
            </a:r>
            <a:r>
              <a:rPr lang="en-US" sz="1400" b="0" i="0" u="none" strike="noStrike" dirty="0" err="1">
                <a:effectLst/>
              </a:rPr>
              <a:t>recomienda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ofrecer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productos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complementarios</a:t>
            </a:r>
            <a:r>
              <a:rPr lang="en-US" sz="1400" b="0" i="0" u="none" strike="noStrike" dirty="0">
                <a:effectLst/>
              </a:rPr>
              <a:t> a </a:t>
            </a:r>
            <a:r>
              <a:rPr lang="en-US" sz="1400" b="0" i="0" u="none" strike="noStrike" dirty="0" err="1">
                <a:effectLst/>
              </a:rPr>
              <a:t>los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clientes</a:t>
            </a:r>
            <a:r>
              <a:rPr lang="en-US" sz="1400" b="0" i="0" u="none" strike="noStrike" dirty="0">
                <a:effectLst/>
              </a:rPr>
              <a:t> con </a:t>
            </a:r>
            <a:r>
              <a:rPr lang="en-US" sz="1400" b="0" i="0" u="none" strike="noStrike" dirty="0" err="1">
                <a:effectLst/>
              </a:rPr>
              <a:t>el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objetivo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generar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beneficios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adicionales</a:t>
            </a:r>
            <a:r>
              <a:rPr lang="en-US" sz="1400" b="0" i="0" u="none" strike="noStrike" dirty="0">
                <a:effectLst/>
              </a:rPr>
              <a:t>. </a:t>
            </a:r>
            <a:r>
              <a:rPr lang="en-US" sz="1400" b="0" i="0" u="none" strike="noStrike" dirty="0" err="1">
                <a:effectLst/>
              </a:rPr>
              <a:t>Esto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incluye</a:t>
            </a:r>
            <a:r>
              <a:rPr lang="en-US" sz="1400" b="0" i="0" u="none" strike="noStrike" dirty="0">
                <a:effectLst/>
              </a:rPr>
              <a:t> la </a:t>
            </a:r>
            <a:r>
              <a:rPr lang="en-US" sz="1400" b="0" i="0" u="none" strike="noStrike" dirty="0" err="1">
                <a:effectLst/>
              </a:rPr>
              <a:t>ampliación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servicios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financieros</a:t>
            </a:r>
            <a:r>
              <a:rPr lang="en-US" sz="1400" b="0" i="0" u="none" strike="noStrike" dirty="0">
                <a:effectLst/>
              </a:rPr>
              <a:t>, </a:t>
            </a:r>
            <a:r>
              <a:rPr lang="en-US" sz="1400" b="0" i="0" u="none" strike="noStrike" dirty="0" err="1">
                <a:effectLst/>
              </a:rPr>
              <a:t>ofreciendo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una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variedad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productos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como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créditos</a:t>
            </a:r>
            <a:r>
              <a:rPr lang="en-US" sz="1400" b="0" i="0" u="none" strike="noStrike" dirty="0">
                <a:effectLst/>
              </a:rPr>
              <a:t> para la </a:t>
            </a:r>
            <a:r>
              <a:rPr lang="en-US" sz="1400" b="0" i="0" u="none" strike="noStrike" dirty="0" err="1">
                <a:effectLst/>
              </a:rPr>
              <a:t>compra</a:t>
            </a:r>
            <a:r>
              <a:rPr lang="en-US" sz="1400" b="0" i="0" u="none" strike="noStrike" dirty="0">
                <a:effectLst/>
              </a:rPr>
              <a:t> y </a:t>
            </a:r>
            <a:r>
              <a:rPr lang="en-US" sz="1400" b="0" i="0" u="none" strike="noStrike" dirty="0" err="1">
                <a:effectLst/>
              </a:rPr>
              <a:t>remodelación</a:t>
            </a:r>
            <a:r>
              <a:rPr lang="en-US" sz="1400" b="0" i="0" u="none" strike="noStrike" dirty="0">
                <a:effectLst/>
              </a:rPr>
              <a:t> de </a:t>
            </a:r>
            <a:r>
              <a:rPr lang="en-US" sz="1400" b="0" i="0" u="none" strike="noStrike" dirty="0" err="1">
                <a:effectLst/>
              </a:rPr>
              <a:t>viviendas</a:t>
            </a:r>
            <a:r>
              <a:rPr lang="en-US" sz="1400" b="0" i="0" u="none" strike="noStrike" dirty="0">
                <a:effectLst/>
              </a:rPr>
              <a:t>, </a:t>
            </a:r>
            <a:r>
              <a:rPr lang="en-US" sz="1400" b="0" i="0" u="none" strike="noStrike" dirty="0" err="1">
                <a:effectLst/>
              </a:rPr>
              <a:t>así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como</a:t>
            </a:r>
            <a:r>
              <a:rPr lang="en-US" sz="1400" b="0" i="0" u="none" strike="noStrike" dirty="0">
                <a:effectLst/>
              </a:rPr>
              <a:t> para fines </a:t>
            </a:r>
            <a:r>
              <a:rPr lang="en-US" sz="1400" b="0" i="0" u="none" strike="noStrike" dirty="0" err="1">
                <a:effectLst/>
              </a:rPr>
              <a:t>educativos</a:t>
            </a:r>
            <a:endParaRPr lang="en-US" sz="1400" b="0" i="0" u="none" strike="noStrike" dirty="0">
              <a:effectLst/>
            </a:endParaRPr>
          </a:p>
          <a:p>
            <a:pPr algn="l"/>
            <a:endParaRPr lang="en-US" sz="1400" b="0" i="0" u="none" strike="noStrike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effectLst/>
              </a:rPr>
              <a:t>Además</a:t>
            </a:r>
            <a:r>
              <a:rPr lang="en-US" sz="1400" b="0" i="0" u="none" strike="noStrike" dirty="0">
                <a:effectLst/>
              </a:rPr>
              <a:t>, se </a:t>
            </a:r>
            <a:r>
              <a:rPr lang="en-US" sz="1400" b="0" i="0" u="none" strike="noStrike" dirty="0" err="1">
                <a:effectLst/>
              </a:rPr>
              <a:t>sugiere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proporcionar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asesoría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financiera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especializada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en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emprendimientos</a:t>
            </a:r>
            <a:r>
              <a:rPr lang="en-US" sz="1400" b="0" i="0" u="none" strike="noStrike" dirty="0">
                <a:effectLst/>
              </a:rPr>
              <a:t> e </a:t>
            </a:r>
            <a:r>
              <a:rPr lang="en-US" sz="1400" b="0" i="0" u="none" strike="noStrike" dirty="0" err="1">
                <a:effectLst/>
              </a:rPr>
              <a:t>inversiones</a:t>
            </a:r>
            <a:r>
              <a:rPr lang="en-US" sz="1400" b="0" i="0" u="none" strike="noStrike" dirty="0">
                <a:effectLst/>
              </a:rPr>
              <a:t>. </a:t>
            </a:r>
            <a:r>
              <a:rPr lang="en-US" sz="1400" b="0" i="0" u="none" strike="noStrike" dirty="0" err="1">
                <a:effectLst/>
              </a:rPr>
              <a:t>Esto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contribuirá</a:t>
            </a:r>
            <a:r>
              <a:rPr lang="en-US" sz="1400" b="0" i="0" u="none" strike="noStrike" dirty="0">
                <a:effectLst/>
              </a:rPr>
              <a:t> a </a:t>
            </a:r>
            <a:r>
              <a:rPr lang="en-US" sz="1400" b="0" i="0" u="none" strike="noStrike" dirty="0" err="1">
                <a:effectLst/>
              </a:rPr>
              <a:t>fortalecer</a:t>
            </a:r>
            <a:r>
              <a:rPr lang="en-US" sz="1400" b="0" i="0" u="none" strike="noStrike" dirty="0">
                <a:effectLst/>
              </a:rPr>
              <a:t> la </a:t>
            </a:r>
            <a:r>
              <a:rPr lang="en-US" sz="1400" b="0" i="0" u="none" strike="noStrike" dirty="0" err="1">
                <a:effectLst/>
              </a:rPr>
              <a:t>relación</a:t>
            </a:r>
            <a:r>
              <a:rPr lang="en-US" sz="1400" b="0" i="0" u="none" strike="noStrike" dirty="0">
                <a:effectLst/>
              </a:rPr>
              <a:t> con </a:t>
            </a:r>
            <a:r>
              <a:rPr lang="en-US" sz="1400" b="0" i="0" u="none" strike="noStrike" dirty="0" err="1">
                <a:effectLst/>
              </a:rPr>
              <a:t>los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clientes</a:t>
            </a:r>
            <a:r>
              <a:rPr lang="en-US" sz="1400" b="0" i="0" u="none" strike="noStrike" dirty="0">
                <a:effectLst/>
              </a:rPr>
              <a:t> al </a:t>
            </a:r>
            <a:r>
              <a:rPr lang="en-US" sz="1400" b="0" i="0" u="none" strike="noStrike" dirty="0" err="1">
                <a:effectLst/>
              </a:rPr>
              <a:t>tiempo</a:t>
            </a:r>
            <a:r>
              <a:rPr lang="en-US" sz="1400" b="0" i="0" u="none" strike="noStrike" dirty="0">
                <a:effectLst/>
              </a:rPr>
              <a:t> que se </a:t>
            </a:r>
            <a:r>
              <a:rPr lang="en-US" sz="1400" b="0" i="0" u="none" strike="noStrike" dirty="0" err="1">
                <a:effectLst/>
              </a:rPr>
              <a:t>brindan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soluciones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financieras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más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integrales</a:t>
            </a:r>
            <a:r>
              <a:rPr lang="en-US" sz="1400" b="0" i="0" u="none" strike="noStrike" dirty="0">
                <a:effectLst/>
              </a:rPr>
              <a:t> y </a:t>
            </a:r>
            <a:r>
              <a:rPr lang="en-US" sz="1400" b="0" i="0" u="none" strike="noStrike" dirty="0" err="1">
                <a:effectLst/>
              </a:rPr>
              <a:t>adaptadas</a:t>
            </a:r>
            <a:r>
              <a:rPr lang="en-US" sz="1400" b="0" i="0" u="none" strike="noStrike" dirty="0">
                <a:effectLst/>
              </a:rPr>
              <a:t> a sus </a:t>
            </a:r>
            <a:r>
              <a:rPr lang="en-US" sz="1400" b="0" i="0" u="none" strike="noStrike" dirty="0" err="1">
                <a:effectLst/>
              </a:rPr>
              <a:t>necesidades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específicas</a:t>
            </a:r>
            <a:r>
              <a:rPr lang="en-US" sz="1400" b="0" i="0" u="none" strike="noStrike" dirty="0">
                <a:effectLst/>
              </a:rPr>
              <a:t>.</a:t>
            </a:r>
            <a:endParaRPr lang="en-CO" dirty="0"/>
          </a:p>
          <a:p>
            <a:endParaRPr lang="en-C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5A855D-6C92-AB82-DE83-D30F81F28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0" y="0"/>
            <a:ext cx="1536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7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C6588-6CD5-4560-09EE-3C436FCC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0"/>
            <a:ext cx="1536700" cy="660400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C11AD80C-CD9E-882B-41B3-BE048FA0CDDE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1" cy="694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  <a:endParaRPr lang="es-ES_tradn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32B9AB-4253-DDE3-6934-503BEE449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1142148"/>
            <a:ext cx="3674795" cy="580563"/>
          </a:xfrm>
        </p:spPr>
        <p:txBody>
          <a:bodyPr/>
          <a:lstStyle/>
          <a:p>
            <a:r>
              <a:rPr lang="es-ES_tradnl" dirty="0"/>
              <a:t>Caracterización</a:t>
            </a:r>
            <a:r>
              <a:rPr lang="en-CO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995433-CF0E-5D61-E8F0-C3EB38015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588" y="1966059"/>
            <a:ext cx="3674795" cy="4615493"/>
          </a:xfrm>
        </p:spPr>
        <p:txBody>
          <a:bodyPr>
            <a:noAutofit/>
          </a:bodyPr>
          <a:lstStyle/>
          <a:p>
            <a:r>
              <a:rPr lang="en-US" sz="1400" dirty="0" err="1"/>
              <a:t>Edad</a:t>
            </a:r>
            <a:r>
              <a:rPr lang="en-US" sz="1400" dirty="0"/>
              <a:t> entre 40 y 50 </a:t>
            </a:r>
            <a:r>
              <a:rPr lang="en-US" sz="1400" dirty="0" err="1"/>
              <a:t>años</a:t>
            </a:r>
            <a:r>
              <a:rPr lang="en-US" sz="1400" dirty="0"/>
              <a:t>: son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propensas</a:t>
            </a:r>
            <a:r>
              <a:rPr lang="en-US" sz="1400" dirty="0"/>
              <a:t> a </a:t>
            </a:r>
            <a:r>
              <a:rPr lang="en-US" sz="1400" dirty="0" err="1"/>
              <a:t>abandonar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programa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b="0" i="0" u="none" strike="noStrike" dirty="0">
              <a:effectLst/>
            </a:endParaRPr>
          </a:p>
          <a:p>
            <a:r>
              <a:rPr lang="en-US" sz="1400" b="0" i="0" u="none" strike="noStrike" dirty="0">
                <a:effectLst/>
              </a:rPr>
              <a:t>Personas con </a:t>
            </a:r>
            <a:r>
              <a:rPr lang="en-US" sz="1400" b="0" i="0" u="none" strike="noStrike" dirty="0" err="1">
                <a:effectLst/>
              </a:rPr>
              <a:t>ingresos</a:t>
            </a:r>
            <a:r>
              <a:rPr lang="en-US" sz="1400" b="0" i="0" u="none" strike="noStrike" dirty="0">
                <a:effectLst/>
              </a:rPr>
              <a:t> altos: son </a:t>
            </a:r>
            <a:r>
              <a:rPr lang="en-US" sz="1400" b="0" i="0" u="none" strike="noStrike" dirty="0" err="1">
                <a:effectLst/>
              </a:rPr>
              <a:t>menos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propensas</a:t>
            </a:r>
            <a:r>
              <a:rPr lang="en-US" sz="1400" b="0" i="0" u="none" strike="noStrike" dirty="0">
                <a:effectLst/>
              </a:rPr>
              <a:t> a </a:t>
            </a:r>
            <a:r>
              <a:rPr lang="en-US" sz="1400" b="0" i="0" u="none" strike="noStrike" dirty="0" err="1">
                <a:effectLst/>
              </a:rPr>
              <a:t>abandonar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el</a:t>
            </a:r>
            <a:r>
              <a:rPr lang="en-US" sz="1400" b="0" i="0" u="none" strike="noStrike" dirty="0">
                <a:effectLst/>
              </a:rPr>
              <a:t> </a:t>
            </a:r>
            <a:r>
              <a:rPr lang="en-US" sz="1400" b="0" i="0" u="none" strike="noStrike" dirty="0" err="1">
                <a:effectLst/>
              </a:rPr>
              <a:t>programa</a:t>
            </a:r>
            <a:r>
              <a:rPr lang="en-US" sz="1400" b="0" i="0" u="none" strike="noStrike" dirty="0">
                <a:effectLst/>
              </a:rPr>
              <a:t>.</a:t>
            </a:r>
          </a:p>
          <a:p>
            <a:pPr marL="0" indent="0">
              <a:buNone/>
            </a:pPr>
            <a:endParaRPr lang="en-US" sz="1400" b="0" i="0" u="none" strike="noStrike" dirty="0">
              <a:effectLst/>
            </a:endParaRPr>
          </a:p>
          <a:p>
            <a:r>
              <a:rPr lang="en-US" sz="1400" dirty="0"/>
              <a:t>Personas con un </a:t>
            </a:r>
            <a:r>
              <a:rPr lang="en-US" sz="1400" dirty="0" err="1"/>
              <a:t>número</a:t>
            </a:r>
            <a:r>
              <a:rPr lang="en-US" sz="1400" dirty="0"/>
              <a:t> alto de </a:t>
            </a:r>
            <a:r>
              <a:rPr lang="en-US" sz="1400" dirty="0" err="1"/>
              <a:t>dependientes</a:t>
            </a:r>
            <a:r>
              <a:rPr lang="en-US" sz="1400" dirty="0"/>
              <a:t>: son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propensas</a:t>
            </a:r>
            <a:r>
              <a:rPr lang="en-US" sz="1400" dirty="0"/>
              <a:t> a </a:t>
            </a:r>
            <a:r>
              <a:rPr lang="en-US" sz="1400" dirty="0" err="1"/>
              <a:t>abandonar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programa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Personas con </a:t>
            </a:r>
            <a:r>
              <a:rPr lang="en-US" sz="1400" dirty="0" err="1"/>
              <a:t>educación</a:t>
            </a:r>
            <a:r>
              <a:rPr lang="en-US" sz="1400" dirty="0"/>
              <a:t> </a:t>
            </a:r>
            <a:r>
              <a:rPr lang="en-US" sz="1400" dirty="0" err="1"/>
              <a:t>alta</a:t>
            </a:r>
            <a:r>
              <a:rPr lang="en-US" sz="1400" dirty="0"/>
              <a:t> (</a:t>
            </a:r>
            <a:r>
              <a:rPr lang="en-US" sz="1400" dirty="0" err="1"/>
              <a:t>Doctorado</a:t>
            </a:r>
            <a:r>
              <a:rPr lang="en-US" sz="1400" dirty="0"/>
              <a:t>): son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propensas</a:t>
            </a:r>
            <a:r>
              <a:rPr lang="en-US" sz="1400" dirty="0"/>
              <a:t> a </a:t>
            </a:r>
            <a:r>
              <a:rPr lang="en-US" sz="1400" dirty="0" err="1"/>
              <a:t>abandonar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programa</a:t>
            </a:r>
            <a:r>
              <a:rPr lang="en-US" sz="1400" dirty="0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F43D97-B8A8-6F56-8269-DB66E2B4E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1019" y="1142147"/>
            <a:ext cx="3692893" cy="580563"/>
          </a:xfrm>
        </p:spPr>
        <p:txBody>
          <a:bodyPr/>
          <a:lstStyle/>
          <a:p>
            <a:r>
              <a:rPr lang="en-CO" dirty="0"/>
              <a:t>Alertas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458E16F-D1D6-5598-3F63-2ADD20468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1020" y="1966060"/>
            <a:ext cx="3692893" cy="2596315"/>
          </a:xfrm>
        </p:spPr>
        <p:txBody>
          <a:bodyPr>
            <a:normAutofit/>
          </a:bodyPr>
          <a:lstStyle/>
          <a:p>
            <a:r>
              <a:rPr lang="en-CO" sz="1400" dirty="0"/>
              <a:t>Meses inactivos. </a:t>
            </a:r>
          </a:p>
          <a:p>
            <a:r>
              <a:rPr lang="en-CO" sz="1400" dirty="0"/>
              <a:t>Decrecimiento en la utilizacion mes a mes. </a:t>
            </a:r>
          </a:p>
          <a:p>
            <a:r>
              <a:rPr lang="en-CO" sz="1400" dirty="0"/>
              <a:t>Valores de credito rotativo extremos tanto bajos como altos 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E4B71B8-5994-E87E-7B35-6F0E529DAF9B}"/>
              </a:ext>
            </a:extLst>
          </p:cNvPr>
          <p:cNvSpPr txBox="1">
            <a:spLocks/>
          </p:cNvSpPr>
          <p:nvPr/>
        </p:nvSpPr>
        <p:spPr>
          <a:xfrm>
            <a:off x="8420951" y="1142147"/>
            <a:ext cx="3674795" cy="580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Recomendaciones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669B1B49-BDFE-066E-DD22-42E9715476F6}"/>
              </a:ext>
            </a:extLst>
          </p:cNvPr>
          <p:cNvSpPr txBox="1">
            <a:spLocks/>
          </p:cNvSpPr>
          <p:nvPr/>
        </p:nvSpPr>
        <p:spPr>
          <a:xfrm>
            <a:off x="8420951" y="1966059"/>
            <a:ext cx="3674795" cy="2596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400" dirty="0"/>
              <a:t>Masificar el metodo de pago y crear  incentivos de utilizacion. </a:t>
            </a:r>
          </a:p>
          <a:p>
            <a:endParaRPr lang="en-CO" sz="1400" dirty="0"/>
          </a:p>
          <a:p>
            <a:r>
              <a:rPr lang="en-CO" sz="1400" dirty="0"/>
              <a:t>Venta Cruzada y aumento de portafolio. </a:t>
            </a:r>
          </a:p>
          <a:p>
            <a:endParaRPr lang="en-CO" sz="1400" dirty="0"/>
          </a:p>
          <a:p>
            <a:endParaRPr lang="en-CO" sz="1400" dirty="0"/>
          </a:p>
        </p:txBody>
      </p:sp>
    </p:spTree>
    <p:extLst>
      <p:ext uri="{BB962C8B-B14F-4D97-AF65-F5344CB8AC3E}">
        <p14:creationId xmlns:p14="http://schemas.microsoft.com/office/powerpoint/2010/main" val="176585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2257A-E925-63CC-12E9-72A5364E1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71" y="706263"/>
            <a:ext cx="5157787" cy="823912"/>
          </a:xfrm>
        </p:spPr>
        <p:txBody>
          <a:bodyPr/>
          <a:lstStyle/>
          <a:p>
            <a:r>
              <a:rPr lang="en-CO" dirty="0"/>
              <a:t>Funcionamiento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57F980-B053-4A3D-423E-CD23BAE474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48671" y="1698746"/>
                <a:ext cx="4583269" cy="41182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/>
                        <m:t>𝑃</m:t>
                      </m:r>
                      <m:d>
                        <m:dPr>
                          <m:ctrlPr>
                            <a:rPr lang="es-ES" sz="1800" b="0" i="1" smtClean="0"/>
                          </m:ctrlPr>
                        </m:dPr>
                        <m:e>
                          <m:r>
                            <a:rPr lang="es-ES" sz="1800" b="0" i="1" smtClean="0"/>
                            <m:t>𝑦</m:t>
                          </m:r>
                        </m:e>
                        <m:e>
                          <m:r>
                            <a:rPr lang="es-ES" sz="1800" b="0" i="1" smtClean="0"/>
                            <m:t>𝑋</m:t>
                          </m:r>
                        </m:e>
                      </m:d>
                      <m:r>
                        <a:rPr lang="es-ES" sz="1800" b="0" i="1" smtClean="0"/>
                        <m:t>=</m:t>
                      </m:r>
                      <m:f>
                        <m:fPr>
                          <m:ctrlPr>
                            <a:rPr lang="es-ES" sz="1800" b="0" i="1" smtClean="0"/>
                          </m:ctrlPr>
                        </m:fPr>
                        <m:num>
                          <m:r>
                            <a:rPr lang="es-ES" sz="1800" b="0" i="1" smtClean="0"/>
                            <m:t>𝑃</m:t>
                          </m:r>
                          <m:d>
                            <m:dPr>
                              <m:ctrlPr>
                                <a:rPr lang="es-ES" sz="1800" b="0" i="1" smtClean="0"/>
                              </m:ctrlPr>
                            </m:dPr>
                            <m:e>
                              <m:r>
                                <a:rPr lang="es-ES" sz="1800" b="0" i="1" smtClean="0"/>
                                <m:t>𝑋</m:t>
                              </m:r>
                            </m:e>
                            <m:e>
                              <m:r>
                                <a:rPr lang="es-ES" sz="1800" b="0" i="1" smtClean="0"/>
                                <m:t>𝑦</m:t>
                              </m:r>
                            </m:e>
                          </m:d>
                          <m:r>
                            <a:rPr lang="es-ES" sz="1800" b="0" i="1" smtClean="0"/>
                            <m:t>𝑃</m:t>
                          </m:r>
                          <m:r>
                            <a:rPr lang="es-ES" sz="1800" b="0" i="1" smtClean="0"/>
                            <m:t>(</m:t>
                          </m:r>
                          <m:r>
                            <a:rPr lang="es-ES" sz="1800" b="0" i="1" smtClean="0"/>
                            <m:t>𝑦</m:t>
                          </m:r>
                          <m:r>
                            <a:rPr lang="es-ES" sz="1800" b="0" i="1" smtClean="0"/>
                            <m:t>)</m:t>
                          </m:r>
                        </m:num>
                        <m:den>
                          <m:r>
                            <a:rPr lang="es-ES" sz="1800" b="0" i="1" smtClean="0"/>
                            <m:t>𝑃</m:t>
                          </m:r>
                          <m:r>
                            <a:rPr lang="es-ES" sz="1800" b="0" i="1" smtClean="0"/>
                            <m:t>(</m:t>
                          </m:r>
                          <m:r>
                            <a:rPr lang="es-ES" sz="1800" b="0" i="1" smtClean="0"/>
                            <m:t>𝑋</m:t>
                          </m:r>
                          <m:r>
                            <a:rPr lang="es-ES" sz="1800" b="0" i="1" smtClean="0"/>
                            <m:t>)</m:t>
                          </m:r>
                        </m:den>
                      </m:f>
                    </m:oMath>
                  </m:oMathPara>
                </a14:m>
                <a:endParaRPr lang="en-CO" sz="1800" dirty="0"/>
              </a:p>
              <a:p>
                <a:pPr marL="0" indent="0">
                  <a:buNone/>
                </a:pPr>
                <a:endParaRPr lang="en-CO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/>
                        <m:t>𝑃</m:t>
                      </m:r>
                      <m:d>
                        <m:dPr>
                          <m:ctrlPr>
                            <a:rPr lang="es-ES" sz="1800" b="0" i="1" smtClean="0"/>
                          </m:ctrlPr>
                        </m:dPr>
                        <m:e>
                          <m:r>
                            <a:rPr lang="es-ES" sz="1800" b="0" i="1" smtClean="0"/>
                            <m:t>𝑋</m:t>
                          </m:r>
                        </m:e>
                        <m:e>
                          <m:r>
                            <a:rPr lang="es-ES" sz="1800" b="0" i="1" smtClean="0"/>
                            <m:t>𝑦</m:t>
                          </m:r>
                        </m:e>
                      </m:d>
                      <m:r>
                        <a:rPr lang="es-ES" sz="1800" b="0" i="1" smtClean="0"/>
                        <m:t>=</m:t>
                      </m:r>
                      <m:r>
                        <a:rPr lang="es-ES" sz="1800" b="0" i="1" smtClean="0"/>
                        <m:t>𝑃</m:t>
                      </m:r>
                      <m:r>
                        <a:rPr lang="es-ES" sz="1800" b="0" i="1" smtClean="0"/>
                        <m:t>(</m:t>
                      </m:r>
                      <m:sSub>
                        <m:sSubPr>
                          <m:ctrlPr>
                            <a:rPr lang="es-ES" sz="1800" b="0" i="1" smtClean="0"/>
                          </m:ctrlPr>
                        </m:sSubPr>
                        <m:e>
                          <m:r>
                            <a:rPr lang="es-ES" sz="1800" b="0" i="1" smtClean="0"/>
                            <m:t>𝑥</m:t>
                          </m:r>
                        </m:e>
                        <m:sub>
                          <m:r>
                            <a:rPr lang="es-ES" sz="1800" b="0" i="1" smtClean="0"/>
                            <m:t>1</m:t>
                          </m:r>
                        </m:sub>
                      </m:sSub>
                      <m:r>
                        <a:rPr lang="es-ES" sz="1800" b="0" i="1" smtClean="0"/>
                        <m:t>, </m:t>
                      </m:r>
                      <m:sSub>
                        <m:sSubPr>
                          <m:ctrlPr>
                            <a:rPr lang="es-ES" sz="1800" b="0" i="1" smtClean="0"/>
                          </m:ctrlPr>
                        </m:sSubPr>
                        <m:e>
                          <m:r>
                            <a:rPr lang="es-ES" sz="1800" b="0" i="1" smtClean="0"/>
                            <m:t>𝑥</m:t>
                          </m:r>
                        </m:e>
                        <m:sub>
                          <m:r>
                            <a:rPr lang="es-ES" sz="1800" b="0" i="1" smtClean="0"/>
                            <m:t>2</m:t>
                          </m:r>
                        </m:sub>
                      </m:sSub>
                      <m:r>
                        <a:rPr lang="es-ES" sz="1800" b="0" i="1" smtClean="0"/>
                        <m:t>,..,</m:t>
                      </m:r>
                      <m:sSub>
                        <m:sSubPr>
                          <m:ctrlPr>
                            <a:rPr lang="es-ES" sz="1800" b="0" i="1" smtClean="0"/>
                          </m:ctrlPr>
                        </m:sSubPr>
                        <m:e>
                          <m:r>
                            <a:rPr lang="es-ES" sz="1800" b="0" i="1" smtClean="0"/>
                            <m:t>𝑥</m:t>
                          </m:r>
                        </m:e>
                        <m:sub>
                          <m:r>
                            <a:rPr lang="es-ES" sz="1800" b="0" i="1" smtClean="0"/>
                            <m:t>𝑛</m:t>
                          </m:r>
                        </m:sub>
                      </m:sSub>
                      <m:r>
                        <a:rPr lang="es-ES" sz="1800" b="0" i="1" smtClean="0"/>
                        <m:t>|</m:t>
                      </m:r>
                      <m:r>
                        <a:rPr lang="es-ES" sz="1800" b="0" i="1" smtClean="0"/>
                        <m:t>𝑦</m:t>
                      </m:r>
                      <m:r>
                        <a:rPr lang="es-ES" sz="1800" b="0" i="1" smtClean="0"/>
                        <m:t>)</m:t>
                      </m:r>
                    </m:oMath>
                  </m:oMathPara>
                </a14:m>
                <a:endParaRPr lang="en-CO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/>
                        <m:t>=</m:t>
                      </m:r>
                      <m:r>
                        <a:rPr lang="es-ES" sz="1800" b="0" i="1" smtClean="0"/>
                        <m:t>𝑃</m:t>
                      </m:r>
                      <m:d>
                        <m:dPr>
                          <m:ctrlPr>
                            <a:rPr lang="es-ES" sz="1800" b="0" i="1" smtClean="0"/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b="0" i="1" smtClean="0"/>
                              </m:ctrlPr>
                            </m:sSubPr>
                            <m:e>
                              <m:r>
                                <a:rPr lang="es-ES" sz="1800" b="0" i="1" smtClean="0"/>
                                <m:t>𝑥</m:t>
                              </m:r>
                            </m:e>
                            <m:sub>
                              <m:r>
                                <a:rPr lang="es-ES" sz="1800" b="0" i="1" smtClean="0"/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s-ES" sz="1800" b="0" i="1" smtClean="0"/>
                              </m:ctrlPr>
                            </m:sSubPr>
                            <m:e>
                              <m:r>
                                <a:rPr lang="es-ES" sz="1800" b="0" i="1" smtClean="0"/>
                                <m:t>𝑥</m:t>
                              </m:r>
                            </m:e>
                            <m:sub>
                              <m:r>
                                <a:rPr lang="es-ES" sz="1800" b="0" i="1" smtClean="0"/>
                                <m:t>2</m:t>
                              </m:r>
                            </m:sub>
                          </m:sSub>
                          <m:r>
                            <a:rPr lang="es-ES" sz="1800" b="0" i="1" smtClean="0"/>
                            <m:t>….</m:t>
                          </m:r>
                          <m:r>
                            <a:rPr lang="es-ES" sz="1800" b="0" i="1" smtClean="0"/>
                            <m:t>𝑦</m:t>
                          </m:r>
                        </m:e>
                      </m:d>
                      <m:r>
                        <a:rPr lang="es-ES" sz="1800" b="0" i="1" smtClean="0"/>
                        <m:t>∗</m:t>
                      </m:r>
                      <m:r>
                        <a:rPr lang="es-ES" sz="1800" b="0" i="1" smtClean="0"/>
                        <m:t>𝑃</m:t>
                      </m:r>
                      <m:d>
                        <m:dPr>
                          <m:ctrlPr>
                            <a:rPr lang="es-ES" sz="1800" b="0" i="1" smtClean="0"/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b="0" i="1" smtClean="0"/>
                              </m:ctrlPr>
                            </m:sSubPr>
                            <m:e>
                              <m:r>
                                <a:rPr lang="es-ES" sz="1800" b="0" i="1" smtClean="0"/>
                                <m:t>𝑥</m:t>
                              </m:r>
                            </m:e>
                            <m:sub>
                              <m:r>
                                <a:rPr lang="es-ES" sz="1800" b="0" i="1" smtClean="0"/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s-ES" sz="1800" b="0" i="1" smtClean="0"/>
                            <m:t>…..</m:t>
                          </m:r>
                          <m:r>
                            <a:rPr lang="es-ES" sz="1800" b="0" i="1" smtClean="0"/>
                            <m:t>𝑦</m:t>
                          </m:r>
                        </m:e>
                      </m:d>
                      <m:r>
                        <a:rPr lang="es-ES" sz="1800" b="0" i="0" smtClean="0"/>
                        <m:t>∗</m:t>
                      </m:r>
                      <m:r>
                        <m:rPr>
                          <m:sty m:val="p"/>
                        </m:rPr>
                        <a:rPr lang="es-ES" sz="1800" b="0" i="0" smtClean="0"/>
                        <m:t>P</m:t>
                      </m:r>
                      <m:d>
                        <m:dPr>
                          <m:ctrlPr>
                            <a:rPr lang="es-ES" sz="1800" b="0" i="0" smtClean="0"/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b="0" i="0" smtClean="0"/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1800" b="0" i="0" smtClean="0"/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800" b="0" i="0" smtClean="0"/>
                                <m:t>n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s-ES" sz="1800" b="0" i="0" smtClean="0"/>
                            <m:t>y</m:t>
                          </m:r>
                        </m:e>
                      </m:d>
                    </m:oMath>
                  </m:oMathPara>
                </a14:m>
                <a:endParaRPr lang="es-ES" sz="1800" b="0" dirty="0"/>
              </a:p>
              <a:p>
                <a:pPr marL="0" indent="0">
                  <a:buNone/>
                </a:pPr>
                <a:endParaRPr lang="en-CO" sz="1800" dirty="0"/>
              </a:p>
              <a:p>
                <a:pPr marL="0" indent="0">
                  <a:buNone/>
                </a:pPr>
                <a:r>
                  <a:rPr lang="en-CO" sz="1800" b="1" dirty="0"/>
                  <a:t>Supuesto de independencia</a:t>
                </a:r>
              </a:p>
              <a:p>
                <a:pPr marL="0" indent="0">
                  <a:buNone/>
                </a:pPr>
                <a:endParaRPr lang="en-CO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/>
                        <m:t>𝑃</m:t>
                      </m:r>
                      <m:d>
                        <m:dPr>
                          <m:ctrlPr>
                            <a:rPr lang="es-ES" sz="1800" b="0" i="1" smtClean="0"/>
                          </m:ctrlPr>
                        </m:dPr>
                        <m:e>
                          <m:r>
                            <a:rPr lang="es-ES" sz="1800" b="0" i="1" smtClean="0"/>
                            <m:t>𝑋</m:t>
                          </m:r>
                        </m:e>
                        <m:e>
                          <m:r>
                            <a:rPr lang="es-ES" sz="1800" b="0" i="1" smtClean="0"/>
                            <m:t>𝑦</m:t>
                          </m:r>
                        </m:e>
                      </m:d>
                      <m:r>
                        <a:rPr lang="es-ES" sz="1800" b="0" i="1" smtClean="0"/>
                        <m:t>=</m:t>
                      </m:r>
                      <m:r>
                        <a:rPr lang="es-ES" sz="1800" b="0" i="1" smtClean="0"/>
                        <m:t>𝑃</m:t>
                      </m:r>
                      <m:d>
                        <m:dPr>
                          <m:ctrlPr>
                            <a:rPr lang="es-ES" sz="1800" b="0" i="1" smtClean="0"/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b="0" i="1" smtClean="0"/>
                              </m:ctrlPr>
                            </m:sSubPr>
                            <m:e>
                              <m:r>
                                <a:rPr lang="es-ES" sz="1800" b="0" i="1" smtClean="0"/>
                                <m:t>𝑥</m:t>
                              </m:r>
                            </m:e>
                            <m:sub>
                              <m:r>
                                <a:rPr lang="es-ES" sz="1800" b="0" i="1" smtClean="0"/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s-ES" sz="1800" b="0" i="1" smtClean="0"/>
                            <m:t>𝑦</m:t>
                          </m:r>
                        </m:e>
                      </m:d>
                      <m:r>
                        <a:rPr lang="es-ES" sz="1800" b="0" i="1" smtClean="0"/>
                        <m:t>∗</m:t>
                      </m:r>
                      <m:r>
                        <a:rPr lang="es-ES" sz="1800" b="0" i="1" smtClean="0"/>
                        <m:t>𝑃</m:t>
                      </m:r>
                      <m:d>
                        <m:dPr>
                          <m:ctrlPr>
                            <a:rPr lang="es-ES" sz="1800" b="0" i="1" smtClean="0"/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b="0" i="1" smtClean="0"/>
                              </m:ctrlPr>
                            </m:sSubPr>
                            <m:e>
                              <m:r>
                                <a:rPr lang="es-ES" sz="1800" b="0" i="1" smtClean="0"/>
                                <m:t>𝑥</m:t>
                              </m:r>
                            </m:e>
                            <m:sub>
                              <m:r>
                                <a:rPr lang="es-ES" sz="1800" b="0" i="1" smtClean="0"/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s-ES" sz="1800" b="0" i="1" smtClean="0"/>
                            <m:t>𝑦</m:t>
                          </m:r>
                        </m:e>
                      </m:d>
                      <m:r>
                        <a:rPr lang="es-ES" sz="1800" b="0" i="1" smtClean="0"/>
                        <m:t>∗</m:t>
                      </m:r>
                      <m:r>
                        <a:rPr lang="es-ES" sz="1800" b="0" i="1" smtClean="0"/>
                        <m:t>𝑃</m:t>
                      </m:r>
                      <m:d>
                        <m:dPr>
                          <m:ctrlPr>
                            <a:rPr lang="es-ES" sz="1800" b="0" i="1" smtClean="0"/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b="0" i="1" smtClean="0"/>
                              </m:ctrlPr>
                            </m:sSubPr>
                            <m:e>
                              <m:r>
                                <a:rPr lang="es-ES" sz="1800" b="0" i="1" smtClean="0"/>
                                <m:t>𝑥</m:t>
                              </m:r>
                            </m:e>
                            <m:sub>
                              <m:r>
                                <a:rPr lang="es-ES" sz="1800" b="0" i="1" smtClean="0"/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s-ES" sz="1800" b="0" i="1" smtClean="0"/>
                            <m:t>𝑦</m:t>
                          </m:r>
                        </m:e>
                      </m:d>
                    </m:oMath>
                  </m:oMathPara>
                </a14:m>
                <a:endParaRPr lang="en-CO" sz="18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57F980-B053-4A3D-423E-CD23BAE47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48671" y="1698746"/>
                <a:ext cx="4583269" cy="4118202"/>
              </a:xfrm>
              <a:blipFill>
                <a:blip r:embed="rId2"/>
                <a:stretch>
                  <a:fillRect l="-1105" t="-30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4B1E2-BC0E-AE73-98B3-BB32F3BD5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1298" y="694412"/>
            <a:ext cx="5183188" cy="823912"/>
          </a:xfrm>
        </p:spPr>
        <p:txBody>
          <a:bodyPr/>
          <a:lstStyle/>
          <a:p>
            <a:r>
              <a:rPr lang="en-CO" dirty="0"/>
              <a:t>Matriz de correlacion</a:t>
            </a:r>
          </a:p>
        </p:txBody>
      </p:sp>
      <p:pic>
        <p:nvPicPr>
          <p:cNvPr id="12" name="Content Placeholder 11" descr="A close-up of a graph&#10;&#10;Description automatically generated">
            <a:extLst>
              <a:ext uri="{FF2B5EF4-FFF2-40B4-BE49-F238E27FC236}">
                <a16:creationId xmlns:a16="http://schemas.microsoft.com/office/drawing/2014/main" id="{E2DE1B21-3581-8B59-0EBF-45F9A75A21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1825" y="1518324"/>
            <a:ext cx="4487438" cy="3031026"/>
          </a:xfr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8E3A12E7-8FD3-5561-6A9C-F6143EF5994B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1" cy="552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Naive</a:t>
            </a: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Bayes</a:t>
            </a:r>
            <a:endParaRPr lang="es-ES_tradn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429B05-36BA-01F8-086E-12C33D0FA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0" y="0"/>
            <a:ext cx="1536700" cy="660400"/>
          </a:xfrm>
          <a:prstGeom prst="rect">
            <a:avLst/>
          </a:prstGeom>
        </p:spPr>
      </p:pic>
      <p:pic>
        <p:nvPicPr>
          <p:cNvPr id="18" name="Picture 17" descr="A graph of customer age&#10;&#10;Description automatically generated">
            <a:extLst>
              <a:ext uri="{FF2B5EF4-FFF2-40B4-BE49-F238E27FC236}">
                <a16:creationId xmlns:a16="http://schemas.microsoft.com/office/drawing/2014/main" id="{8AF434BF-75DD-65E0-0BEF-DC617CD19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297" y="4166755"/>
            <a:ext cx="3844702" cy="26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F0D0F-B482-0D12-E71C-4C3D604AF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269207"/>
            <a:ext cx="3682654" cy="545901"/>
          </a:xfrm>
        </p:spPr>
        <p:txBody>
          <a:bodyPr/>
          <a:lstStyle/>
          <a:p>
            <a:r>
              <a:rPr lang="en-US" b="1" i="0" u="none" strike="noStrike" dirty="0">
                <a:effectLst/>
                <a:latin typeface="Söhne"/>
              </a:rPr>
              <a:t>Overfitting</a:t>
            </a:r>
            <a:endParaRPr lang="en-C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8AA1-95CA-8ECE-9A20-CC593A069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" y="2093119"/>
            <a:ext cx="3682654" cy="476488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Si </a:t>
            </a:r>
            <a:r>
              <a:rPr lang="en-US" sz="2000" b="0" i="0" u="none" strike="noStrike" dirty="0" err="1">
                <a:effectLst/>
              </a:rPr>
              <a:t>el</a:t>
            </a:r>
            <a:r>
              <a:rPr lang="en-US" sz="2000" b="0" i="0" u="none" strike="noStrike" dirty="0">
                <a:effectLst/>
              </a:rPr>
              <a:t> conjunto de </a:t>
            </a:r>
            <a:r>
              <a:rPr lang="en-US" sz="2000" b="0" i="0" u="none" strike="noStrike" dirty="0" err="1">
                <a:effectLst/>
              </a:rPr>
              <a:t>datos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contiene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ruido</a:t>
            </a:r>
            <a:r>
              <a:rPr lang="en-US" sz="2000" b="0" i="0" u="none" strike="noStrike" dirty="0">
                <a:effectLst/>
              </a:rPr>
              <a:t> o </a:t>
            </a:r>
            <a:r>
              <a:rPr lang="en-US" sz="2000" b="0" i="0" u="none" strike="noStrike" dirty="0" err="1">
                <a:effectLst/>
              </a:rPr>
              <a:t>fluctuaciones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aleatorias</a:t>
            </a:r>
            <a:r>
              <a:rPr lang="en-US" sz="2000" b="0" i="0" u="none" strike="noStrike" dirty="0">
                <a:effectLst/>
              </a:rPr>
              <a:t>, un </a:t>
            </a:r>
            <a:r>
              <a:rPr lang="en-US" sz="2000" b="0" i="0" u="none" strike="noStrike" dirty="0" err="1">
                <a:effectLst/>
              </a:rPr>
              <a:t>modelo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complejo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puede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capturar</a:t>
            </a:r>
            <a:r>
              <a:rPr lang="en-US" sz="2000" b="0" i="0" u="none" strike="noStrike" dirty="0">
                <a:effectLst/>
              </a:rPr>
              <a:t> y </a:t>
            </a:r>
            <a:r>
              <a:rPr lang="en-US" sz="2000" b="0" i="0" u="none" strike="noStrike" dirty="0" err="1">
                <a:effectLst/>
              </a:rPr>
              <a:t>memorizar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estos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patrones</a:t>
            </a:r>
            <a:r>
              <a:rPr lang="en-US" sz="2000" b="0" i="0" u="none" strike="noStrike" dirty="0">
                <a:effectLst/>
              </a:rPr>
              <a:t>. </a:t>
            </a:r>
            <a:r>
              <a:rPr lang="en-US" sz="2000" b="0" i="0" u="none" strike="noStrike" dirty="0" err="1">
                <a:effectLst/>
              </a:rPr>
              <a:t>Cuando</a:t>
            </a:r>
            <a:r>
              <a:rPr lang="en-US" sz="2000" b="0" i="0" u="none" strike="noStrike" dirty="0">
                <a:effectLst/>
              </a:rPr>
              <a:t> un </a:t>
            </a:r>
            <a:r>
              <a:rPr lang="en-US" sz="2000" b="0" i="0" u="none" strike="noStrike" dirty="0" err="1">
                <a:effectLst/>
              </a:rPr>
              <a:t>modelo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memoriza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ruido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en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lugar</a:t>
            </a:r>
            <a:r>
              <a:rPr lang="en-US" sz="2000" b="0" i="0" u="none" strike="noStrike" dirty="0">
                <a:effectLst/>
              </a:rPr>
              <a:t> de </a:t>
            </a:r>
            <a:r>
              <a:rPr lang="en-US" sz="2000" b="0" i="0" u="none" strike="noStrike" dirty="0" err="1">
                <a:effectLst/>
              </a:rPr>
              <a:t>aprender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los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patrones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verdaderos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subyacentes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tendrá</a:t>
            </a:r>
            <a:r>
              <a:rPr lang="en-US" sz="2000" b="0" i="0" u="none" strike="noStrike" dirty="0">
                <a:effectLst/>
              </a:rPr>
              <a:t> un </a:t>
            </a:r>
            <a:r>
              <a:rPr lang="en-US" sz="2000" b="0" i="0" u="none" strike="noStrike" dirty="0" err="1">
                <a:effectLst/>
              </a:rPr>
              <a:t>rendimiento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deficiente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en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datos</a:t>
            </a:r>
            <a:r>
              <a:rPr lang="en-US" sz="2000" b="0" i="0" u="none" strike="noStrike" dirty="0">
                <a:effectLst/>
              </a:rPr>
              <a:t> no </a:t>
            </a:r>
            <a:r>
              <a:rPr lang="en-US" sz="2000" b="0" i="0" u="none" strike="noStrike" dirty="0" err="1">
                <a:effectLst/>
              </a:rPr>
              <a:t>observados</a:t>
            </a:r>
            <a:r>
              <a:rPr lang="en-US" sz="2000" b="0" i="0" u="none" strike="noStrike" dirty="0">
                <a:effectLst/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DEC1C-4E1A-5DAC-C182-9BF8BEFF9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10951" y="1269207"/>
            <a:ext cx="4398398" cy="545901"/>
          </a:xfrm>
        </p:spPr>
        <p:txBody>
          <a:bodyPr/>
          <a:lstStyle/>
          <a:p>
            <a:r>
              <a:rPr lang="en-US" b="1" i="0" u="none" strike="noStrike" dirty="0">
                <a:effectLst/>
                <a:latin typeface="Söhne"/>
              </a:rPr>
              <a:t>Imbalanced Data</a:t>
            </a:r>
            <a:endParaRPr lang="en-C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055AE-D651-FF61-15E7-3D68BEFBA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10951" y="2093119"/>
            <a:ext cx="4148629" cy="4764881"/>
          </a:xfrm>
        </p:spPr>
        <p:txBody>
          <a:bodyPr>
            <a:normAutofit/>
          </a:bodyPr>
          <a:lstStyle/>
          <a:p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Los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datos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están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sesgados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, lo que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significa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que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una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clase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tiene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significativamente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más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ocurrencias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que las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otras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. Los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modelos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entrenados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con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datos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desequilibrados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pueden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sesgarse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hacia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la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clase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mayoritaria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, lo que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resulta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en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un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rendimiento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deficiente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en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la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clase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US" sz="2000" b="0" i="0" u="none" strike="noStrike" dirty="0" err="1">
                <a:effectLst/>
                <a:cs typeface="Arial" panose="020B0604020202020204" pitchFamily="34" charset="0"/>
              </a:rPr>
              <a:t>minoritaria</a:t>
            </a:r>
            <a:r>
              <a:rPr lang="en-US" sz="2000" b="0" i="0" u="none" strike="noStrike" dirty="0">
                <a:effectLst/>
                <a:cs typeface="Arial" panose="020B0604020202020204" pitchFamily="34" charset="0"/>
              </a:rPr>
              <a:t>.</a:t>
            </a:r>
            <a:endParaRPr lang="en-CO" sz="2000" dirty="0">
              <a:cs typeface="Arial" panose="020B0604020202020204" pitchFamily="34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45B7177F-D0A0-DD46-BFC3-A3D491E0670C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1" cy="552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O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Usar todos los datos para entrenar</a:t>
            </a:r>
            <a:endParaRPr lang="es-ES_tradn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B4FAF7-A6F2-A2F0-7550-4A5FAA88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0"/>
            <a:ext cx="1536700" cy="6604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59771DD-6F16-70A9-B246-A03365DB1EF3}"/>
              </a:ext>
            </a:extLst>
          </p:cNvPr>
          <p:cNvSpPr txBox="1">
            <a:spLocks/>
          </p:cNvSpPr>
          <p:nvPr/>
        </p:nvSpPr>
        <p:spPr>
          <a:xfrm>
            <a:off x="8456100" y="1269207"/>
            <a:ext cx="3735899" cy="545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u="none" strike="noStrike" dirty="0">
                <a:effectLst/>
                <a:latin typeface="Söhne"/>
              </a:rPr>
              <a:t>Cross-Validation</a:t>
            </a:r>
            <a:endParaRPr lang="en-CO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538D3FC-7126-5341-1BE0-1FD1BC490306}"/>
              </a:ext>
            </a:extLst>
          </p:cNvPr>
          <p:cNvSpPr txBox="1">
            <a:spLocks/>
          </p:cNvSpPr>
          <p:nvPr/>
        </p:nvSpPr>
        <p:spPr>
          <a:xfrm>
            <a:off x="8456100" y="2093119"/>
            <a:ext cx="3735899" cy="4764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u="none" strike="noStrike" dirty="0">
                <a:effectLst/>
              </a:rPr>
              <a:t>Si </a:t>
            </a:r>
            <a:r>
              <a:rPr lang="en-US" sz="2000" b="0" i="0" u="none" strike="noStrike" dirty="0" err="1">
                <a:effectLst/>
              </a:rPr>
              <a:t>entrenas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tu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modelo</a:t>
            </a:r>
            <a:r>
              <a:rPr lang="en-US" sz="2000" b="0" i="0" u="none" strike="noStrike" dirty="0">
                <a:effectLst/>
              </a:rPr>
              <a:t> con </a:t>
            </a:r>
            <a:r>
              <a:rPr lang="en-US" sz="2000" b="0" i="0" u="none" strike="noStrike" dirty="0" err="1">
                <a:effectLst/>
              </a:rPr>
              <a:t>todos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los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datos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disponibles</a:t>
            </a:r>
            <a:r>
              <a:rPr lang="en-US" sz="2000" b="0" i="0" u="none" strike="noStrike" dirty="0">
                <a:effectLst/>
              </a:rPr>
              <a:t>, es </a:t>
            </a:r>
            <a:r>
              <a:rPr lang="en-US" sz="2000" b="0" i="0" u="none" strike="noStrike" dirty="0" err="1">
                <a:effectLst/>
              </a:rPr>
              <a:t>posible</a:t>
            </a:r>
            <a:r>
              <a:rPr lang="en-US" sz="2000" b="0" i="0" u="none" strike="noStrike" dirty="0">
                <a:effectLst/>
              </a:rPr>
              <a:t> que no </a:t>
            </a:r>
            <a:r>
              <a:rPr lang="en-US" sz="2000" b="0" i="0" u="none" strike="noStrike" dirty="0" err="1">
                <a:effectLst/>
              </a:rPr>
              <a:t>tengas</a:t>
            </a:r>
            <a:r>
              <a:rPr lang="en-US" sz="2000" b="0" i="0" u="none" strike="noStrike" dirty="0">
                <a:effectLst/>
              </a:rPr>
              <a:t> un conjunto de </a:t>
            </a:r>
            <a:r>
              <a:rPr lang="en-US" sz="2000" b="0" i="0" u="none" strike="noStrike" dirty="0" err="1">
                <a:effectLst/>
              </a:rPr>
              <a:t>datos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separado</a:t>
            </a:r>
            <a:r>
              <a:rPr lang="en-US" sz="2000" b="0" i="0" u="none" strike="noStrike" dirty="0">
                <a:effectLst/>
              </a:rPr>
              <a:t> para </a:t>
            </a:r>
            <a:r>
              <a:rPr lang="en-US" sz="2000" b="0" i="0" u="none" strike="noStrike" dirty="0" err="1">
                <a:effectLst/>
              </a:rPr>
              <a:t>evaluar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su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rendimiento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en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datos</a:t>
            </a:r>
            <a:r>
              <a:rPr lang="en-US" sz="2000" b="0" i="0" u="none" strike="noStrike" dirty="0">
                <a:effectLst/>
              </a:rPr>
              <a:t> no </a:t>
            </a:r>
            <a:r>
              <a:rPr lang="en-US" sz="2000" b="0" i="0" u="none" strike="noStrike" dirty="0" err="1">
                <a:effectLst/>
              </a:rPr>
              <a:t>observados</a:t>
            </a:r>
            <a:r>
              <a:rPr lang="en-US" sz="2000" b="0" i="0" u="none" strike="noStrike" dirty="0">
                <a:effectLst/>
              </a:rPr>
              <a:t>. </a:t>
            </a:r>
            <a:r>
              <a:rPr lang="en-US" sz="2000" b="0" i="0" u="none" strike="noStrike" dirty="0" err="1">
                <a:effectLst/>
              </a:rPr>
              <a:t>Esto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dificulta</a:t>
            </a:r>
            <a:r>
              <a:rPr lang="en-US" sz="2000" b="0" i="0" u="none" strike="noStrike" dirty="0">
                <a:effectLst/>
              </a:rPr>
              <a:t> saber la </a:t>
            </a:r>
            <a:r>
              <a:rPr lang="en-US" sz="2000" b="0" i="0" u="none" strike="noStrike" dirty="0" err="1">
                <a:effectLst/>
              </a:rPr>
              <a:t>calidad</a:t>
            </a:r>
            <a:r>
              <a:rPr lang="en-US" sz="2000" b="0" i="0" u="none" strike="noStrike" dirty="0">
                <a:effectLst/>
              </a:rPr>
              <a:t> y </a:t>
            </a:r>
            <a:r>
              <a:rPr lang="en-US" sz="2000" b="0" i="0" u="none" strike="noStrike" dirty="0" err="1">
                <a:effectLst/>
              </a:rPr>
              <a:t>el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desempeño</a:t>
            </a:r>
            <a:r>
              <a:rPr lang="en-US" sz="2000" b="0" i="0" u="none" strike="noStrike" dirty="0">
                <a:effectLst/>
              </a:rPr>
              <a:t> del </a:t>
            </a:r>
            <a:r>
              <a:rPr lang="en-US" sz="2000" b="0" i="0" u="none" strike="noStrike" dirty="0" err="1">
                <a:effectLst/>
              </a:rPr>
              <a:t>modelo</a:t>
            </a:r>
            <a:r>
              <a:rPr lang="en-US" sz="2000" b="0" i="0" u="none" strike="noStrike" dirty="0">
                <a:effectLst/>
              </a:rPr>
              <a:t> con </a:t>
            </a:r>
            <a:r>
              <a:rPr lang="en-US" sz="2000" b="0" i="0" u="none" strike="noStrike" dirty="0" err="1">
                <a:effectLst/>
              </a:rPr>
              <a:t>datos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nuevos</a:t>
            </a:r>
            <a:r>
              <a:rPr lang="en-US" sz="2000" b="0" i="0" u="none" strike="noStrike" dirty="0">
                <a:effectLst/>
              </a:rPr>
              <a:t>.</a:t>
            </a:r>
            <a:endParaRPr lang="en-CO" sz="2000" dirty="0"/>
          </a:p>
        </p:txBody>
      </p:sp>
    </p:spTree>
    <p:extLst>
      <p:ext uri="{BB962C8B-B14F-4D97-AF65-F5344CB8AC3E}">
        <p14:creationId xmlns:p14="http://schemas.microsoft.com/office/powerpoint/2010/main" val="388268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9302-63D1-232B-4733-B381439B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8420"/>
          </a:xfrm>
        </p:spPr>
        <p:txBody>
          <a:bodyPr>
            <a:normAutofit/>
          </a:bodyPr>
          <a:lstStyle/>
          <a:p>
            <a:pPr algn="ctr"/>
            <a:r>
              <a:rPr lang="en-CO" sz="2400" b="1" dirty="0">
                <a:latin typeface="Calibri" panose="020F0502020204030204" pitchFamily="34" charset="0"/>
                <a:cs typeface="Calibri" panose="020F0502020204030204" pitchFamily="34" charset="0"/>
              </a:rPr>
              <a:t>Otros Modelos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2C200-CF36-29AC-8C2A-CFA320D9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" y="2324745"/>
            <a:ext cx="12200131" cy="1695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16BA3-181D-3E28-8BB0-D925C3BF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0"/>
            <a:ext cx="1536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1935</TotalTime>
  <Words>948</Words>
  <Application>Microsoft Macintosh PowerPoint</Application>
  <PresentationFormat>Widescreen</PresentationFormat>
  <Paragraphs>74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Office Theme</vt:lpstr>
      <vt:lpstr>Un acuerdo de un millon de dolares </vt:lpstr>
      <vt:lpstr>PowerPoint Presentation</vt:lpstr>
      <vt:lpstr>Variables demográficas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Otros Modelos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acuerdo de un millon de dolares </dc:title>
  <dc:creator>Juan Felipe Agudelo Rios</dc:creator>
  <cp:lastModifiedBy>Juan Felipe Agudelo Rios</cp:lastModifiedBy>
  <cp:revision>9</cp:revision>
  <dcterms:created xsi:type="dcterms:W3CDTF">2023-12-25T14:32:19Z</dcterms:created>
  <dcterms:modified xsi:type="dcterms:W3CDTF">2023-12-26T22:47:52Z</dcterms:modified>
</cp:coreProperties>
</file>